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Default Extension="wav" ContentType="audio/wav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64" r:id="rId2"/>
    <p:sldId id="256" r:id="rId3"/>
    <p:sldId id="262" r:id="rId4"/>
    <p:sldId id="257" r:id="rId5"/>
    <p:sldId id="258" r:id="rId6"/>
    <p:sldId id="259" r:id="rId7"/>
    <p:sldId id="260" r:id="rId8"/>
    <p:sldId id="261" r:id="rId9"/>
    <p:sldId id="266" r:id="rId10"/>
    <p:sldId id="314" r:id="rId11"/>
    <p:sldId id="309" r:id="rId12"/>
    <p:sldId id="267" r:id="rId13"/>
    <p:sldId id="312" r:id="rId14"/>
    <p:sldId id="313" r:id="rId15"/>
    <p:sldId id="317" r:id="rId16"/>
    <p:sldId id="318" r:id="rId17"/>
    <p:sldId id="319" r:id="rId18"/>
    <p:sldId id="324" r:id="rId19"/>
    <p:sldId id="323" r:id="rId20"/>
    <p:sldId id="320" r:id="rId21"/>
    <p:sldId id="328" r:id="rId22"/>
    <p:sldId id="321" r:id="rId23"/>
    <p:sldId id="331" r:id="rId24"/>
    <p:sldId id="334" r:id="rId25"/>
    <p:sldId id="325" r:id="rId26"/>
    <p:sldId id="336" r:id="rId27"/>
    <p:sldId id="337" r:id="rId28"/>
    <p:sldId id="341" r:id="rId29"/>
    <p:sldId id="338" r:id="rId30"/>
    <p:sldId id="340" r:id="rId31"/>
    <p:sldId id="342" r:id="rId32"/>
    <p:sldId id="343" r:id="rId33"/>
    <p:sldId id="344" r:id="rId34"/>
    <p:sldId id="345" r:id="rId35"/>
    <p:sldId id="348" r:id="rId36"/>
    <p:sldId id="281" r:id="rId37"/>
    <p:sldId id="282" r:id="rId38"/>
    <p:sldId id="283" r:id="rId39"/>
    <p:sldId id="284" r:id="rId40"/>
    <p:sldId id="290" r:id="rId41"/>
    <p:sldId id="285" r:id="rId42"/>
    <p:sldId id="289" r:id="rId43"/>
    <p:sldId id="291" r:id="rId44"/>
    <p:sldId id="287" r:id="rId45"/>
    <p:sldId id="286" r:id="rId46"/>
    <p:sldId id="292" r:id="rId47"/>
    <p:sldId id="288" r:id="rId48"/>
    <p:sldId id="316" r:id="rId49"/>
    <p:sldId id="293" r:id="rId50"/>
    <p:sldId id="347" r:id="rId51"/>
    <p:sldId id="350" r:id="rId52"/>
    <p:sldId id="351" r:id="rId53"/>
    <p:sldId id="352" r:id="rId54"/>
    <p:sldId id="349" r:id="rId55"/>
    <p:sldId id="353" r:id="rId56"/>
    <p:sldId id="354" r:id="rId57"/>
    <p:sldId id="355" r:id="rId58"/>
    <p:sldId id="356" r:id="rId59"/>
    <p:sldId id="357" r:id="rId60"/>
    <p:sldId id="358" r:id="rId61"/>
    <p:sldId id="359" r:id="rId62"/>
    <p:sldId id="360" r:id="rId63"/>
    <p:sldId id="361" r:id="rId64"/>
    <p:sldId id="362" r:id="rId65"/>
    <p:sldId id="363" r:id="rId66"/>
    <p:sldId id="364" r:id="rId67"/>
    <p:sldId id="365" r:id="rId68"/>
    <p:sldId id="366" r:id="rId69"/>
    <p:sldId id="367" r:id="rId70"/>
    <p:sldId id="368" r:id="rId71"/>
    <p:sldId id="369" r:id="rId72"/>
    <p:sldId id="370" r:id="rId73"/>
    <p:sldId id="276" r:id="rId74"/>
    <p:sldId id="277" r:id="rId75"/>
    <p:sldId id="278" r:id="rId76"/>
    <p:sldId id="279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33CC"/>
    <a:srgbClr val="4FB8FF"/>
    <a:srgbClr val="3FB1FF"/>
    <a:srgbClr val="0099FF"/>
    <a:srgbClr val="78A200"/>
    <a:srgbClr val="502800"/>
    <a:srgbClr val="66FF33"/>
    <a:srgbClr val="FDEADA"/>
    <a:srgbClr val="0068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882" autoAdjust="0"/>
    <p:restoredTop sz="94660"/>
  </p:normalViewPr>
  <p:slideViewPr>
    <p:cSldViewPr>
      <p:cViewPr varScale="1">
        <p:scale>
          <a:sx n="107" d="100"/>
          <a:sy n="107" d="100"/>
        </p:scale>
        <p:origin x="-20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2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EA28A-A2CD-4401-BDE0-AC62A4676003}" type="datetimeFigureOut">
              <a:rPr lang="ru-RU" smtClean="0"/>
              <a:pPr/>
              <a:t>06.10.2011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02A37-8259-496D-B5A0-E77C6EFAD2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52348B-D37A-4805-8A3B-3C94675FA180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0F1CE9-5AEC-4A60-B465-8674AC1052E5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CE691A-627D-4E79-83EF-26C1FD658AAD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8E4624-7464-4192-B42E-A2979BCEF326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8E4624-7464-4192-B42E-A2979BCEF326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82046B-924C-41BC-BD2E-8C27886931BB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Times New Roman" pitchFamily="18" charset="0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E4D27A-C7EA-46F0-A4C4-0FB61E5C0E27}" type="slidenum">
              <a:rPr lang="de-DE" smtClean="0">
                <a:latin typeface="Times New Roman" pitchFamily="18" charset="0"/>
              </a:rPr>
              <a:pPr/>
              <a:t>56</a:t>
            </a:fld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FB2CA-99AF-402F-BB34-6264ACCBA4ED}" type="slidenum">
              <a:rPr lang="de-DE" smtClean="0">
                <a:latin typeface="Times New Roman" pitchFamily="18" charset="0"/>
              </a:rPr>
              <a:pPr/>
              <a:t>57</a:t>
            </a:fld>
            <a:endParaRPr lang="de-DE" smtClean="0">
              <a:latin typeface="Times New Roman" pitchFamily="18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190EE7-D0FE-4662-89C9-D2553521DF65}" type="slidenum">
              <a:rPr lang="de-DE" smtClean="0">
                <a:latin typeface="Times New Roman" pitchFamily="18" charset="0"/>
              </a:rPr>
              <a:pPr/>
              <a:t>58</a:t>
            </a:fld>
            <a:endParaRPr lang="de-DE" smtClean="0"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E41AD8-89CF-489F-A1DB-2BC5DCE78622}" type="slidenum">
              <a:rPr lang="de-DE" smtClean="0">
                <a:latin typeface="Times New Roman" pitchFamily="18" charset="0"/>
              </a:rPr>
              <a:pPr/>
              <a:t>59</a:t>
            </a:fld>
            <a:endParaRPr lang="de-DE" smtClean="0">
              <a:latin typeface="Times New Roman" pitchFamily="18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89ABBF-52F0-4592-AB2D-C211B135ADD4}" type="slidenum">
              <a:rPr lang="de-DE" smtClean="0">
                <a:latin typeface="Times New Roman" pitchFamily="18" charset="0"/>
              </a:rPr>
              <a:pPr/>
              <a:t>60</a:t>
            </a:fld>
            <a:endParaRPr lang="de-DE" smtClean="0">
              <a:latin typeface="Times New Roman" pitchFamily="1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A8CAAE-363C-4BF7-AAA6-DF944A4C9C67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Times New Roman" pitchFamily="18" charset="0"/>
            </a:endParaRPr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39E7BA-A6D4-4DD3-B130-FD2D39E82E1E}" type="slidenum">
              <a:rPr lang="de-DE" smtClean="0">
                <a:latin typeface="Times New Roman" pitchFamily="18" charset="0"/>
              </a:rPr>
              <a:pPr/>
              <a:t>61</a:t>
            </a:fld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Times New Roman" pitchFamily="18" charset="0"/>
            </a:endParaRPr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F090A8-6680-4B42-8E3A-66D97F81DF35}" type="slidenum">
              <a:rPr lang="de-DE" smtClean="0">
                <a:latin typeface="Times New Roman" pitchFamily="18" charset="0"/>
              </a:rPr>
              <a:pPr/>
              <a:t>62</a:t>
            </a:fld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Times New Roman" pitchFamily="18" charset="0"/>
            </a:endParaRPr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4BAB4B-C7B1-48A7-88A0-F72AC4C34014}" type="slidenum">
              <a:rPr lang="de-DE" smtClean="0">
                <a:latin typeface="Times New Roman" pitchFamily="18" charset="0"/>
              </a:rPr>
              <a:pPr/>
              <a:t>63</a:t>
            </a:fld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Times New Roman" pitchFamily="18" charset="0"/>
            </a:endParaRPr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19AA34-7371-4DFD-A886-ABFA59608D45}" type="slidenum">
              <a:rPr lang="de-DE" smtClean="0">
                <a:latin typeface="Times New Roman" pitchFamily="18" charset="0"/>
              </a:rPr>
              <a:pPr/>
              <a:t>64</a:t>
            </a:fld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Times New Roman" pitchFamily="18" charset="0"/>
            </a:endParaRP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314456-ECB4-479D-B3C5-9B606CA26788}" type="slidenum">
              <a:rPr lang="de-DE" smtClean="0">
                <a:latin typeface="Times New Roman" pitchFamily="18" charset="0"/>
              </a:rPr>
              <a:pPr/>
              <a:t>65</a:t>
            </a:fld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9B7A6C-4EB9-4564-922A-6D943FD7DD1B}" type="slidenum">
              <a:rPr lang="de-DE" smtClean="0">
                <a:latin typeface="Times New Roman" pitchFamily="18" charset="0"/>
              </a:rPr>
              <a:pPr/>
              <a:t>66</a:t>
            </a:fld>
            <a:endParaRPr lang="de-DE" smtClean="0">
              <a:latin typeface="Times New Roman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F3C061-222F-4EB5-97D5-BF8A8C0AF640}" type="slidenum">
              <a:rPr lang="de-DE" smtClean="0">
                <a:latin typeface="Times New Roman" pitchFamily="18" charset="0"/>
              </a:rPr>
              <a:pPr/>
              <a:t>67</a:t>
            </a:fld>
            <a:endParaRPr lang="de-DE" smtClean="0"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Times New Roman" pitchFamily="18" charset="0"/>
            </a:endParaRPr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89541F-5C20-4215-A529-7C971B2A3DB7}" type="slidenum">
              <a:rPr lang="de-DE" smtClean="0">
                <a:latin typeface="Times New Roman" pitchFamily="18" charset="0"/>
              </a:rPr>
              <a:pPr/>
              <a:t>68</a:t>
            </a:fld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Times New Roman" pitchFamily="18" charset="0"/>
            </a:endParaRPr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7F054F-9A6A-4A32-BC92-D187F0872375}" type="slidenum">
              <a:rPr lang="de-DE" smtClean="0">
                <a:latin typeface="Times New Roman" pitchFamily="18" charset="0"/>
              </a:rPr>
              <a:pPr/>
              <a:t>69</a:t>
            </a:fld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Times New Roman" pitchFamily="18" charset="0"/>
            </a:endParaRPr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D095E7-C53E-4539-A343-66D782103062}" type="slidenum">
              <a:rPr lang="de-DE" smtClean="0">
                <a:latin typeface="Times New Roman" pitchFamily="18" charset="0"/>
              </a:rPr>
              <a:pPr/>
              <a:t>70</a:t>
            </a:fld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AD81BD-318A-4093-821C-6FBECA4185B9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70298D-21F4-4F72-846A-B91E2BA6019B}" type="slidenum">
              <a:rPr lang="de-DE" smtClean="0">
                <a:latin typeface="Times New Roman" pitchFamily="18" charset="0"/>
              </a:rPr>
              <a:pPr/>
              <a:t>71</a:t>
            </a:fld>
            <a:endParaRPr lang="de-DE" smtClean="0">
              <a:latin typeface="Times New Roman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81F086-9BB3-40DD-AF28-FAAC2E4BCE97}" type="slidenum">
              <a:rPr lang="de-DE"/>
              <a:pPr>
                <a:defRPr/>
              </a:pPr>
              <a:t>73</a:t>
            </a:fld>
            <a:endParaRPr lang="de-DE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0B729F-6FAD-4BEF-B353-45AF2D919A19}" type="slidenum">
              <a:rPr lang="de-DE" smtClean="0"/>
              <a:pPr>
                <a:defRPr/>
              </a:pPr>
              <a:t>74</a:t>
            </a:fld>
            <a:endParaRPr 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DB2954-FE7A-4F9C-BA73-4E3BE9E78573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44925-DE43-4595-BF3E-43A9BB36BC49}" type="slidenum">
              <a:rPr lang="de-DE" smtClean="0"/>
              <a:pPr>
                <a:defRPr/>
              </a:pPr>
              <a:t>76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9D5B08-1918-4AAF-A07B-85F46FD248DB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4808C2-B43D-481D-9682-C90AAD6D31FD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7AF11A-1CF5-4A24-BB53-61401818D8B3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E7C0A5-6EF8-47E6-A1A5-CA73D38D7E87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38D199-B1D5-491E-BF2A-0158334D217A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8D8886-C918-4571-A253-9B6B08B0E619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8769-B6F4-4763-945B-EC0EB6518CC4}" type="datetimeFigureOut">
              <a:rPr lang="ru-RU" smtClean="0"/>
              <a:pPr/>
              <a:t>06.10.2011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C6B4-E374-4A6F-9C4F-71BAE83DF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8769-B6F4-4763-945B-EC0EB6518CC4}" type="datetimeFigureOut">
              <a:rPr lang="ru-RU" smtClean="0"/>
              <a:pPr/>
              <a:t>06.10.2011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C6B4-E374-4A6F-9C4F-71BAE83DF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8769-B6F4-4763-945B-EC0EB6518CC4}" type="datetimeFigureOut">
              <a:rPr lang="ru-RU" smtClean="0"/>
              <a:pPr/>
              <a:t>06.10.2011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C6B4-E374-4A6F-9C4F-71BAE83DF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8769-B6F4-4763-945B-EC0EB6518CC4}" type="datetimeFigureOut">
              <a:rPr lang="ru-RU" smtClean="0"/>
              <a:pPr/>
              <a:t>06.10.2011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C6B4-E374-4A6F-9C4F-71BAE83DF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8769-B6F4-4763-945B-EC0EB6518CC4}" type="datetimeFigureOut">
              <a:rPr lang="ru-RU" smtClean="0"/>
              <a:pPr/>
              <a:t>06.10.2011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C6B4-E374-4A6F-9C4F-71BAE83DF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8769-B6F4-4763-945B-EC0EB6518CC4}" type="datetimeFigureOut">
              <a:rPr lang="ru-RU" smtClean="0"/>
              <a:pPr/>
              <a:t>06.10.2011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C6B4-E374-4A6F-9C4F-71BAE83DF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8769-B6F4-4763-945B-EC0EB6518CC4}" type="datetimeFigureOut">
              <a:rPr lang="ru-RU" smtClean="0"/>
              <a:pPr/>
              <a:t>06.10.2011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C6B4-E374-4A6F-9C4F-71BAE83DF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8769-B6F4-4763-945B-EC0EB6518CC4}" type="datetimeFigureOut">
              <a:rPr lang="ru-RU" smtClean="0"/>
              <a:pPr/>
              <a:t>06.10.2011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C6B4-E374-4A6F-9C4F-71BAE83DF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8769-B6F4-4763-945B-EC0EB6518CC4}" type="datetimeFigureOut">
              <a:rPr lang="ru-RU" smtClean="0"/>
              <a:pPr/>
              <a:t>06.10.2011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C6B4-E374-4A6F-9C4F-71BAE83DF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8769-B6F4-4763-945B-EC0EB6518CC4}" type="datetimeFigureOut">
              <a:rPr lang="ru-RU" smtClean="0"/>
              <a:pPr/>
              <a:t>06.10.2011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C6B4-E374-4A6F-9C4F-71BAE83DF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8769-B6F4-4763-945B-EC0EB6518CC4}" type="datetimeFigureOut">
              <a:rPr lang="ru-RU" smtClean="0"/>
              <a:pPr/>
              <a:t>06.10.2011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C6B4-E374-4A6F-9C4F-71BAE83DF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B8769-B6F4-4763-945B-EC0EB6518CC4}" type="datetimeFigureOut">
              <a:rPr lang="ru-RU" smtClean="0"/>
              <a:pPr/>
              <a:t>06.10.2011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6C6B4-E374-4A6F-9C4F-71BAE83DF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gif"/><Relationship Id="rId4" Type="http://schemas.openxmlformats.org/officeDocument/2006/relationships/image" Target="../media/image10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gif"/><Relationship Id="rId4" Type="http://schemas.openxmlformats.org/officeDocument/2006/relationships/image" Target="../media/image97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gi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gif"/><Relationship Id="rId4" Type="http://schemas.openxmlformats.org/officeDocument/2006/relationships/image" Target="../media/image97.gi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nglish dept_.jpg"/>
          <p:cNvPicPr>
            <a:picLocks noChangeAspect="1"/>
          </p:cNvPicPr>
          <p:nvPr/>
        </p:nvPicPr>
        <p:blipFill>
          <a:blip r:embed="rId2"/>
          <a:srcRect r="10575"/>
          <a:stretch>
            <a:fillRect/>
          </a:stretch>
        </p:blipFill>
        <p:spPr>
          <a:xfrm>
            <a:off x="-1" y="0"/>
            <a:ext cx="9215471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14348" y="2357430"/>
            <a:ext cx="7072361" cy="18107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lnSpc>
                <a:spcPts val="6700"/>
              </a:lnSpc>
            </a:pPr>
            <a:r>
              <a:rPr lang="ru-RU" sz="4000" b="1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ЗАРАЗИТЕЛЬНОГО</a:t>
            </a:r>
            <a:r>
              <a:rPr lang="ru-RU" sz="4400" b="1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                                                                  </a:t>
            </a:r>
            <a:r>
              <a:rPr lang="ru-RU" sz="6900" b="1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Ч Т Е Н И Я</a:t>
            </a:r>
            <a:r>
              <a:rPr lang="ru-RU" sz="6600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:</a:t>
            </a:r>
            <a:endParaRPr lang="ru-RU" sz="6900" cap="none" spc="0" dirty="0">
              <a:ln/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8030" y="3929066"/>
            <a:ext cx="6429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Опыт молодых омских библиотекарей</a:t>
            </a:r>
            <a:endParaRPr lang="ru-RU" sz="2200" dirty="0">
              <a:solidFill>
                <a:srgbClr val="004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357166"/>
            <a:ext cx="6429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Бюджетное учреждение города Омска</a:t>
            </a:r>
          </a:p>
          <a:p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«Омские муниципальные библиотеки»</a:t>
            </a:r>
            <a:endParaRPr lang="ru-RU" sz="1400" dirty="0">
              <a:solidFill>
                <a:srgbClr val="004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1934" y="5286388"/>
            <a:ext cx="4857752" cy="1031051"/>
          </a:xfrm>
          <a:prstGeom prst="rect">
            <a:avLst/>
          </a:prstGeom>
          <a:solidFill>
            <a:srgbClr val="FDEADA">
              <a:alpha val="54902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Надежда Ивановна </a:t>
            </a:r>
            <a:r>
              <a:rPr lang="ru-RU" sz="1400" dirty="0" err="1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Вяткина</a:t>
            </a:r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, начальник </a:t>
            </a:r>
          </a:p>
          <a:p>
            <a:pPr algn="r"/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отдела развития и внешних коммуникаций ЦГБ, </a:t>
            </a:r>
          </a:p>
          <a:p>
            <a:pPr algn="r"/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руководитель Молодежного совета БУ г. Омска «ОМБ»</a:t>
            </a:r>
          </a:p>
          <a:p>
            <a:pPr algn="r"/>
            <a:endParaRPr lang="ru-RU" sz="500" dirty="0" smtClean="0">
              <a:solidFill>
                <a:srgbClr val="004C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Контакт: </a:t>
            </a:r>
            <a:r>
              <a:rPr lang="en-US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orvk.omb@mail.ru</a:t>
            </a:r>
            <a:endParaRPr lang="ru-RU" sz="1400" dirty="0">
              <a:solidFill>
                <a:srgbClr val="004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4348" y="1500174"/>
            <a:ext cx="2677336" cy="11541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6900" b="1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ИДЕИ</a:t>
            </a:r>
            <a:endParaRPr lang="ru-RU" sz="6900" b="1" cap="none" spc="0" dirty="0">
              <a:ln/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1160432.JPG"/>
          <p:cNvPicPr>
            <a:picLocks noChangeAspect="1"/>
          </p:cNvPicPr>
          <p:nvPr/>
        </p:nvPicPr>
        <p:blipFill>
          <a:blip r:embed="rId2" cstate="print"/>
          <a:srcRect l="8501" b="4051"/>
          <a:stretch>
            <a:fillRect/>
          </a:stretch>
        </p:blipFill>
        <p:spPr>
          <a:xfrm>
            <a:off x="4643438" y="3469904"/>
            <a:ext cx="4500594" cy="3539613"/>
          </a:xfrm>
          <a:prstGeom prst="rect">
            <a:avLst/>
          </a:prstGeom>
        </p:spPr>
      </p:pic>
      <p:pic>
        <p:nvPicPr>
          <p:cNvPr id="12" name="Рисунок 11" descr="P1160505.JPG"/>
          <p:cNvPicPr>
            <a:picLocks noChangeAspect="1"/>
          </p:cNvPicPr>
          <p:nvPr/>
        </p:nvPicPr>
        <p:blipFill>
          <a:blip r:embed="rId3" cstate="print"/>
          <a:srcRect l="2071"/>
          <a:stretch>
            <a:fillRect/>
          </a:stretch>
        </p:blipFill>
        <p:spPr>
          <a:xfrm>
            <a:off x="4643438" y="0"/>
            <a:ext cx="4500562" cy="3446804"/>
          </a:xfrm>
          <a:prstGeom prst="rect">
            <a:avLst/>
          </a:prstGeom>
        </p:spPr>
      </p:pic>
      <p:pic>
        <p:nvPicPr>
          <p:cNvPr id="2" name="Рисунок 1" descr="P1150295.JPG"/>
          <p:cNvPicPr>
            <a:picLocks noChangeAspect="1"/>
          </p:cNvPicPr>
          <p:nvPr/>
        </p:nvPicPr>
        <p:blipFill>
          <a:blip r:embed="rId4" cstate="print"/>
          <a:srcRect l="25306" t="10296" b="16161"/>
          <a:stretch>
            <a:fillRect/>
          </a:stretch>
        </p:blipFill>
        <p:spPr>
          <a:xfrm>
            <a:off x="0" y="0"/>
            <a:ext cx="4643438" cy="3429000"/>
          </a:xfrm>
          <a:prstGeom prst="rect">
            <a:avLst/>
          </a:prstGeom>
        </p:spPr>
      </p:pic>
      <p:pic>
        <p:nvPicPr>
          <p:cNvPr id="3" name="Рисунок 2" descr="P1150838.JPG"/>
          <p:cNvPicPr>
            <a:picLocks noChangeAspect="1"/>
          </p:cNvPicPr>
          <p:nvPr/>
        </p:nvPicPr>
        <p:blipFill>
          <a:blip r:embed="rId5" cstate="print"/>
          <a:srcRect t="529" r="1587"/>
          <a:stretch>
            <a:fillRect/>
          </a:stretch>
        </p:blipFill>
        <p:spPr>
          <a:xfrm>
            <a:off x="0" y="3446259"/>
            <a:ext cx="4643438" cy="352002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 rot="5400000">
            <a:off x="1179104" y="3392872"/>
            <a:ext cx="6929462" cy="794"/>
          </a:xfrm>
          <a:prstGeom prst="line">
            <a:avLst/>
          </a:prstGeom>
          <a:ln w="53975">
            <a:solidFill>
              <a:srgbClr val="78A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0" y="3468953"/>
            <a:ext cx="9144000" cy="1587"/>
          </a:xfrm>
          <a:prstGeom prst="line">
            <a:avLst/>
          </a:prstGeom>
          <a:ln w="228600">
            <a:solidFill>
              <a:srgbClr val="78A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" y="3273982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cs typeface="Arial" charset="0"/>
              </a:rPr>
              <a:t>Социально-просветительский проект «Книжный шатер»</a:t>
            </a:r>
            <a:endParaRPr lang="ru-RU" dirty="0">
              <a:solidFill>
                <a:srgbClr val="FFFF00"/>
              </a:solidFill>
              <a:cs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34223" t="5953" r="36487" b="12687"/>
          <a:stretch>
            <a:fillRect/>
          </a:stretch>
        </p:blipFill>
        <p:spPr bwMode="auto">
          <a:xfrm>
            <a:off x="-62592" y="3357586"/>
            <a:ext cx="2286016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l="37207" t="14882" r="25586" b="28894"/>
          <a:stretch>
            <a:fillRect/>
          </a:stretch>
        </p:blipFill>
        <p:spPr bwMode="auto">
          <a:xfrm>
            <a:off x="5277971" y="-1"/>
            <a:ext cx="3866029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 l="20464" t="5742" r="20935" b="28544"/>
          <a:stretch>
            <a:fillRect/>
          </a:stretch>
        </p:blipFill>
        <p:spPr bwMode="auto">
          <a:xfrm>
            <a:off x="-1" y="0"/>
            <a:ext cx="5322971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 l="25353" t="6615" r="23893" b="48737"/>
          <a:stretch>
            <a:fillRect/>
          </a:stretch>
        </p:blipFill>
        <p:spPr bwMode="auto">
          <a:xfrm>
            <a:off x="2214546" y="3429000"/>
            <a:ext cx="692948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-41275" y="3227385"/>
            <a:ext cx="9358313" cy="214313"/>
          </a:xfrm>
          <a:prstGeom prst="rect">
            <a:avLst/>
          </a:prstGeom>
          <a:solidFill>
            <a:srgbClr val="78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40" name="TextBox 8"/>
          <p:cNvSpPr txBox="1">
            <a:spLocks noChangeArrowheads="1"/>
          </p:cNvSpPr>
          <p:nvPr/>
        </p:nvSpPr>
        <p:spPr bwMode="auto">
          <a:xfrm>
            <a:off x="3032125" y="3143248"/>
            <a:ext cx="35417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 err="1" smtClean="0">
                <a:solidFill>
                  <a:srgbClr val="FFFFFF"/>
                </a:solidFill>
                <a:cs typeface="Arial" charset="0"/>
              </a:rPr>
              <a:t>Интернет-игры</a:t>
            </a:r>
            <a:endParaRPr lang="ru-RU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1460189.JPG"/>
          <p:cNvPicPr>
            <a:picLocks noChangeAspect="1"/>
          </p:cNvPicPr>
          <p:nvPr/>
        </p:nvPicPr>
        <p:blipFill>
          <a:blip r:embed="rId2" cstate="print"/>
          <a:srcRect l="8593" t="15625" r="7031"/>
          <a:stretch>
            <a:fillRect/>
          </a:stretch>
        </p:blipFill>
        <p:spPr>
          <a:xfrm>
            <a:off x="4697152" y="3321858"/>
            <a:ext cx="4714876" cy="3536142"/>
          </a:xfrm>
          <a:prstGeom prst="rect">
            <a:avLst/>
          </a:prstGeom>
        </p:spPr>
      </p:pic>
      <p:pic>
        <p:nvPicPr>
          <p:cNvPr id="10" name="Рисунок 9" descr="P1460236.JPG"/>
          <p:cNvPicPr>
            <a:picLocks noChangeAspect="1"/>
          </p:cNvPicPr>
          <p:nvPr/>
        </p:nvPicPr>
        <p:blipFill>
          <a:blip r:embed="rId3" cstate="print"/>
          <a:srcRect r="201"/>
          <a:stretch>
            <a:fillRect/>
          </a:stretch>
        </p:blipFill>
        <p:spPr>
          <a:xfrm>
            <a:off x="0" y="3321843"/>
            <a:ext cx="4705400" cy="3536157"/>
          </a:xfrm>
          <a:prstGeom prst="rect">
            <a:avLst/>
          </a:prstGeom>
        </p:spPr>
      </p:pic>
      <p:pic>
        <p:nvPicPr>
          <p:cNvPr id="2" name="Рисунок 6" descr="Безимени-1.jpg"/>
          <p:cNvPicPr>
            <a:picLocks noChangeAspect="1"/>
          </p:cNvPicPr>
          <p:nvPr/>
        </p:nvPicPr>
        <p:blipFill>
          <a:blip r:embed="rId4"/>
          <a:srcRect r="3712" b="2127"/>
          <a:stretch>
            <a:fillRect/>
          </a:stretch>
        </p:blipFill>
        <p:spPr bwMode="auto">
          <a:xfrm>
            <a:off x="4691581" y="-24"/>
            <a:ext cx="4452451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" descr="P1370482.JPG"/>
          <p:cNvPicPr>
            <a:picLocks noChangeAspect="1"/>
          </p:cNvPicPr>
          <p:nvPr/>
        </p:nvPicPr>
        <p:blipFill>
          <a:blip r:embed="rId5" cstate="print"/>
          <a:srcRect l="4688"/>
          <a:stretch>
            <a:fillRect/>
          </a:stretch>
        </p:blipFill>
        <p:spPr bwMode="auto">
          <a:xfrm>
            <a:off x="-142908" y="0"/>
            <a:ext cx="481922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-41275" y="3298823"/>
            <a:ext cx="9358313" cy="214313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>
            <a:off x="1214616" y="3392872"/>
            <a:ext cx="6929462" cy="794"/>
          </a:xfrm>
          <a:prstGeom prst="line">
            <a:avLst/>
          </a:prstGeom>
          <a:ln w="539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0" y="3246343"/>
            <a:ext cx="91439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Флеш-моб</a:t>
            </a:r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«Читаем Аркадия </a:t>
            </a:r>
            <a:r>
              <a:rPr lang="ru-RU" sz="14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Кутилова</a:t>
            </a:r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». </a:t>
            </a:r>
            <a:r>
              <a:rPr lang="ru-RU" sz="14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Промо-акция</a:t>
            </a:r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«Читай, молодежь!».  Акция «</a:t>
            </a:r>
            <a:r>
              <a:rPr lang="ru-RU" sz="14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Рома+Машка</a:t>
            </a:r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 descr="1.jpg"/>
          <p:cNvPicPr>
            <a:picLocks noChangeAspect="1"/>
          </p:cNvPicPr>
          <p:nvPr/>
        </p:nvPicPr>
        <p:blipFill>
          <a:blip r:embed="rId2"/>
          <a:srcRect b="2774"/>
          <a:stretch>
            <a:fillRect/>
          </a:stretch>
        </p:blipFill>
        <p:spPr bwMode="auto">
          <a:xfrm>
            <a:off x="5419725" y="-142875"/>
            <a:ext cx="3795713" cy="314325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1507" name="Рисунок 2" descr="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875" y="-114300"/>
            <a:ext cx="3571875" cy="3081338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1508" name="Рисунок 3" descr="3.jpg"/>
          <p:cNvPicPr>
            <a:picLocks noChangeAspect="1"/>
          </p:cNvPicPr>
          <p:nvPr/>
        </p:nvPicPr>
        <p:blipFill>
          <a:blip r:embed="rId4"/>
          <a:srcRect t="8949"/>
          <a:stretch>
            <a:fillRect/>
          </a:stretch>
        </p:blipFill>
        <p:spPr bwMode="auto">
          <a:xfrm>
            <a:off x="3357563" y="-73025"/>
            <a:ext cx="2279650" cy="304165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1509" name="Рисунок 5" descr="5.jpg"/>
          <p:cNvPicPr>
            <a:picLocks noChangeAspect="1"/>
          </p:cNvPicPr>
          <p:nvPr/>
        </p:nvPicPr>
        <p:blipFill>
          <a:blip r:embed="rId5"/>
          <a:srcRect t="23949" r="5556"/>
          <a:stretch>
            <a:fillRect/>
          </a:stretch>
        </p:blipFill>
        <p:spPr bwMode="auto">
          <a:xfrm>
            <a:off x="2371725" y="3500438"/>
            <a:ext cx="4859338" cy="3357562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1510" name="Рисунок 6" descr="6.jpg"/>
          <p:cNvPicPr>
            <a:picLocks noChangeAspect="1"/>
          </p:cNvPicPr>
          <p:nvPr/>
        </p:nvPicPr>
        <p:blipFill>
          <a:blip r:embed="rId6"/>
          <a:srcRect t="9898"/>
          <a:stretch>
            <a:fillRect/>
          </a:stretch>
        </p:blipFill>
        <p:spPr bwMode="auto">
          <a:xfrm>
            <a:off x="-71438" y="3562350"/>
            <a:ext cx="2420938" cy="3286125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1511" name="Рисунок 7" descr="7.jpg"/>
          <p:cNvPicPr>
            <a:picLocks noChangeAspect="1"/>
          </p:cNvPicPr>
          <p:nvPr/>
        </p:nvPicPr>
        <p:blipFill>
          <a:blip r:embed="rId7"/>
          <a:srcRect t="2818"/>
          <a:stretch>
            <a:fillRect/>
          </a:stretch>
        </p:blipFill>
        <p:spPr bwMode="auto">
          <a:xfrm>
            <a:off x="7000875" y="3533775"/>
            <a:ext cx="2190750" cy="3324225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1512" name="TextBox 24"/>
          <p:cNvSpPr txBox="1">
            <a:spLocks noChangeArrowheads="1"/>
          </p:cNvSpPr>
          <p:nvPr/>
        </p:nvSpPr>
        <p:spPr bwMode="auto">
          <a:xfrm>
            <a:off x="0" y="2967038"/>
            <a:ext cx="9144000" cy="600075"/>
          </a:xfrm>
          <a:prstGeom prst="rect">
            <a:avLst/>
          </a:prstGeom>
          <a:solidFill>
            <a:srgbClr val="78A2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algn="just"/>
            <a:r>
              <a:rPr lang="ru-RU" sz="105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Идея фотокросса «Старый Омск в объективе»: участники должны были на скорость пройти маршрут, заданный в </a:t>
            </a:r>
            <a:r>
              <a:rPr lang="ru-RU" sz="105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кросс-листе</a:t>
            </a:r>
            <a:r>
              <a:rPr lang="ru-RU" sz="105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 Точное направление определялось после правильных ответов на вопросы, посвященные городу Омску. Параллельно игроки должны были сделать оригинальные фото, иллюстрирующие стихи молодых омских поэтов, специально выбранные организаторами. </a:t>
            </a:r>
            <a:r>
              <a:rPr lang="ru-RU" sz="105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Версия ВЕСНА.  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 descr="DSC00285.JPG"/>
          <p:cNvPicPr>
            <a:picLocks noChangeAspect="1"/>
          </p:cNvPicPr>
          <p:nvPr/>
        </p:nvPicPr>
        <p:blipFill>
          <a:blip r:embed="rId2" cstate="print">
            <a:lum bright="12000" contrast="2000"/>
          </a:blip>
          <a:srcRect l="13461"/>
          <a:stretch>
            <a:fillRect/>
          </a:stretch>
        </p:blipFill>
        <p:spPr bwMode="auto">
          <a:xfrm>
            <a:off x="5846763" y="0"/>
            <a:ext cx="3462337" cy="3000375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2531" name="Рисунок 4" descr="P1390974.JPG"/>
          <p:cNvPicPr>
            <a:picLocks noChangeAspect="1"/>
          </p:cNvPicPr>
          <p:nvPr/>
        </p:nvPicPr>
        <p:blipFill>
          <a:blip r:embed="rId3">
            <a:lum contrast="4000"/>
          </a:blip>
          <a:srcRect l="32607" t="10146" r="15219"/>
          <a:stretch>
            <a:fillRect/>
          </a:stretch>
        </p:blipFill>
        <p:spPr bwMode="auto">
          <a:xfrm>
            <a:off x="2847975" y="3500438"/>
            <a:ext cx="2649538" cy="3421062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2532" name="Рисунок 5" descr="P1390982.JPG"/>
          <p:cNvPicPr>
            <a:picLocks noChangeAspect="1"/>
          </p:cNvPicPr>
          <p:nvPr/>
        </p:nvPicPr>
        <p:blipFill>
          <a:blip r:embed="rId4"/>
          <a:srcRect t="4546" r="15152" b="4546"/>
          <a:stretch>
            <a:fillRect/>
          </a:stretch>
        </p:blipFill>
        <p:spPr bwMode="auto">
          <a:xfrm>
            <a:off x="-42863" y="-61913"/>
            <a:ext cx="2143126" cy="3062288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2533" name="Рисунок 6" descr="P1390995.JPG"/>
          <p:cNvPicPr>
            <a:picLocks noChangeAspect="1"/>
          </p:cNvPicPr>
          <p:nvPr/>
        </p:nvPicPr>
        <p:blipFill>
          <a:blip r:embed="rId5"/>
          <a:srcRect l="3448" r="5171"/>
          <a:stretch>
            <a:fillRect/>
          </a:stretch>
        </p:blipFill>
        <p:spPr bwMode="auto">
          <a:xfrm>
            <a:off x="5357813" y="3556000"/>
            <a:ext cx="4022725" cy="33020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2534" name="Рисунок 3" descr="P1390959.JPG"/>
          <p:cNvPicPr>
            <a:picLocks noChangeAspect="1"/>
          </p:cNvPicPr>
          <p:nvPr/>
        </p:nvPicPr>
        <p:blipFill>
          <a:blip r:embed="rId6"/>
          <a:srcRect l="5556" t="4791" r="18192" b="3703"/>
          <a:stretch>
            <a:fillRect/>
          </a:stretch>
        </p:blipFill>
        <p:spPr bwMode="auto">
          <a:xfrm>
            <a:off x="-214313" y="3500438"/>
            <a:ext cx="3786188" cy="3408362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2535" name="Рисунок 2" descr="DSC00293.JPG"/>
          <p:cNvPicPr>
            <a:picLocks noChangeAspect="1"/>
          </p:cNvPicPr>
          <p:nvPr/>
        </p:nvPicPr>
        <p:blipFill>
          <a:blip r:embed="rId7">
            <a:lum bright="8000" contrast="4000"/>
          </a:blip>
          <a:srcRect/>
          <a:stretch>
            <a:fillRect/>
          </a:stretch>
        </p:blipFill>
        <p:spPr bwMode="auto">
          <a:xfrm>
            <a:off x="2028825" y="0"/>
            <a:ext cx="4000500" cy="3000375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2536" name="TextBox 24"/>
          <p:cNvSpPr txBox="1">
            <a:spLocks noChangeArrowheads="1"/>
          </p:cNvSpPr>
          <p:nvPr/>
        </p:nvSpPr>
        <p:spPr bwMode="auto">
          <a:xfrm>
            <a:off x="0" y="2967038"/>
            <a:ext cx="9144000" cy="600075"/>
          </a:xfrm>
          <a:prstGeom prst="rect">
            <a:avLst/>
          </a:prstGeom>
          <a:solidFill>
            <a:srgbClr val="78A2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algn="just"/>
            <a:r>
              <a:rPr lang="ru-RU" sz="105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Идея фотокросса «Старый Омск в объективе»: участники должны были на скорость пройти маршрут, заданный в </a:t>
            </a:r>
            <a:r>
              <a:rPr lang="ru-RU" sz="105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кросс-листе</a:t>
            </a:r>
            <a:r>
              <a:rPr lang="ru-RU" sz="105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 Точное направление определялось после правильных ответов на вопросы, посвященные городу Омску. Параллельно игроки должны были сделать оригинальные фото, иллюстрирующие стихи молодых омских поэтов, специально выбранные организаторами. </a:t>
            </a:r>
            <a:r>
              <a:rPr lang="ru-RU" sz="105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Версия ЛЕТО.  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федоровский1.JPG"/>
          <p:cNvPicPr>
            <a:picLocks noChangeAspect="1"/>
          </p:cNvPicPr>
          <p:nvPr/>
        </p:nvPicPr>
        <p:blipFill>
          <a:blip r:embed="rId2" cstate="print"/>
          <a:srcRect l="18750" r="5468" b="7986"/>
          <a:stretch>
            <a:fillRect/>
          </a:stretch>
        </p:blipFill>
        <p:spPr>
          <a:xfrm>
            <a:off x="4643470" y="3357562"/>
            <a:ext cx="4572000" cy="3716172"/>
          </a:xfrm>
          <a:prstGeom prst="rect">
            <a:avLst/>
          </a:prstGeom>
        </p:spPr>
      </p:pic>
      <p:pic>
        <p:nvPicPr>
          <p:cNvPr id="17" name="Рисунок 16" descr="точказр.JPG"/>
          <p:cNvPicPr>
            <a:picLocks noChangeAspect="1"/>
          </p:cNvPicPr>
          <p:nvPr/>
        </p:nvPicPr>
        <p:blipFill>
          <a:blip r:embed="rId3" cstate="print"/>
          <a:srcRect r="7954"/>
          <a:stretch>
            <a:fillRect/>
          </a:stretch>
        </p:blipFill>
        <p:spPr>
          <a:xfrm>
            <a:off x="-71470" y="3429000"/>
            <a:ext cx="4714908" cy="3429000"/>
          </a:xfrm>
          <a:prstGeom prst="rect">
            <a:avLst/>
          </a:prstGeom>
        </p:spPr>
      </p:pic>
      <p:pic>
        <p:nvPicPr>
          <p:cNvPr id="15" name="Рисунок 14" descr="Барби и кен полет прекрасен.JPG"/>
          <p:cNvPicPr>
            <a:picLocks noChangeAspect="1"/>
          </p:cNvPicPr>
          <p:nvPr/>
        </p:nvPicPr>
        <p:blipFill>
          <a:blip r:embed="rId4" cstate="print">
            <a:lum bright="5000" contrast="4000"/>
          </a:blip>
          <a:stretch>
            <a:fillRect/>
          </a:stretch>
        </p:blipFill>
        <p:spPr>
          <a:xfrm>
            <a:off x="-1" y="-214338"/>
            <a:ext cx="4667281" cy="3500462"/>
          </a:xfrm>
          <a:prstGeom prst="rect">
            <a:avLst/>
          </a:prstGeom>
        </p:spPr>
      </p:pic>
      <p:pic>
        <p:nvPicPr>
          <p:cNvPr id="16" name="Рисунок 15" descr="Позитивный негатив.jpg"/>
          <p:cNvPicPr>
            <a:picLocks noChangeAspect="1"/>
          </p:cNvPicPr>
          <p:nvPr/>
        </p:nvPicPr>
        <p:blipFill>
          <a:blip r:embed="rId5" cstate="print"/>
          <a:srcRect l="4842" r="9363" b="4517"/>
          <a:stretch>
            <a:fillRect/>
          </a:stretch>
        </p:blipFill>
        <p:spPr>
          <a:xfrm>
            <a:off x="4643470" y="-93374"/>
            <a:ext cx="4572000" cy="337949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41275" y="3227385"/>
            <a:ext cx="9358313" cy="214313"/>
          </a:xfrm>
          <a:prstGeom prst="rect">
            <a:avLst/>
          </a:prstGeom>
          <a:solidFill>
            <a:srgbClr val="78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0" y="3178760"/>
            <a:ext cx="92154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Работы участников фотокросса «Старый Омск в объективе»</a:t>
            </a:r>
            <a:endParaRPr lang="ru-RU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кр г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59" y="0"/>
            <a:ext cx="4053545" cy="3643314"/>
          </a:xfrm>
          <a:prstGeom prst="rect">
            <a:avLst/>
          </a:prstGeom>
        </p:spPr>
      </p:pic>
      <p:pic>
        <p:nvPicPr>
          <p:cNvPr id="11" name="Рисунок 10" descr="красная гвоздика полет прекрасе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3132" y="3429024"/>
            <a:ext cx="5157216" cy="3429000"/>
          </a:xfrm>
          <a:prstGeom prst="rect">
            <a:avLst/>
          </a:prstGeom>
        </p:spPr>
      </p:pic>
      <p:pic>
        <p:nvPicPr>
          <p:cNvPr id="10" name="Рисунок 9" descr="Виктор Васильев.JPG"/>
          <p:cNvPicPr>
            <a:picLocks noChangeAspect="1"/>
          </p:cNvPicPr>
          <p:nvPr/>
        </p:nvPicPr>
        <p:blipFill>
          <a:blip r:embed="rId4" cstate="print"/>
          <a:srcRect l="5306" t="3312" b="8968"/>
          <a:stretch>
            <a:fillRect/>
          </a:stretch>
        </p:blipFill>
        <p:spPr>
          <a:xfrm>
            <a:off x="6573432" y="3286124"/>
            <a:ext cx="2570568" cy="3571876"/>
          </a:xfrm>
          <a:prstGeom prst="rect">
            <a:avLst/>
          </a:prstGeom>
        </p:spPr>
      </p:pic>
      <p:pic>
        <p:nvPicPr>
          <p:cNvPr id="9" name="Рисунок 8" descr="команда Children of the Corn.JPG"/>
          <p:cNvPicPr>
            <a:picLocks noChangeAspect="1"/>
          </p:cNvPicPr>
          <p:nvPr/>
        </p:nvPicPr>
        <p:blipFill>
          <a:blip r:embed="rId5" cstate="print"/>
          <a:srcRect t="9776"/>
          <a:stretch>
            <a:fillRect/>
          </a:stretch>
        </p:blipFill>
        <p:spPr>
          <a:xfrm>
            <a:off x="0" y="0"/>
            <a:ext cx="2428892" cy="3295911"/>
          </a:xfrm>
          <a:prstGeom prst="rect">
            <a:avLst/>
          </a:prstGeom>
        </p:spPr>
      </p:pic>
      <p:pic>
        <p:nvPicPr>
          <p:cNvPr id="12" name="Рисунок 11" descr="Позитивный негатив полет прекрасе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429000"/>
            <a:ext cx="2277470" cy="3429000"/>
          </a:xfrm>
          <a:prstGeom prst="rect">
            <a:avLst/>
          </a:prstGeom>
        </p:spPr>
      </p:pic>
      <p:pic>
        <p:nvPicPr>
          <p:cNvPr id="21" name="Рисунок 20" descr="федоровский.JPG"/>
          <p:cNvPicPr>
            <a:picLocks noChangeAspect="1"/>
          </p:cNvPicPr>
          <p:nvPr/>
        </p:nvPicPr>
        <p:blipFill>
          <a:blip r:embed="rId7" cstate="print"/>
          <a:srcRect b="5208"/>
          <a:stretch>
            <a:fillRect/>
          </a:stretch>
        </p:blipFill>
        <p:spPr>
          <a:xfrm>
            <a:off x="6475713" y="-507858"/>
            <a:ext cx="2668287" cy="379398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41275" y="3227385"/>
            <a:ext cx="9358313" cy="214313"/>
          </a:xfrm>
          <a:prstGeom prst="rect">
            <a:avLst/>
          </a:prstGeom>
          <a:solidFill>
            <a:srgbClr val="78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0" y="3187638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Работы участников фотокросса «Старый Омск в объективе»</a:t>
            </a:r>
            <a:endParaRPr lang="ru-RU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P14408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4408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5572164" y="192265"/>
            <a:ext cx="335755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Команды и болельщики собрались             в книжном магазине «Центр-Книга» на финальную «Битву читающих»</a:t>
            </a:r>
            <a:endParaRPr lang="ru-RU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4408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428596" y="267144"/>
            <a:ext cx="22145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Команда «</a:t>
            </a: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Readers</a:t>
            </a:r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en-US" sz="14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(учащиеся лицея № 66)</a:t>
            </a:r>
            <a:endParaRPr lang="ru-RU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785926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 Р О Е К Т</a:t>
            </a:r>
          </a:p>
          <a:p>
            <a:pPr algn="ctr"/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ru-RU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«ЧИТАЙ КНИГИ – </a:t>
            </a:r>
          </a:p>
          <a:p>
            <a:pPr algn="ctr">
              <a:spcAft>
                <a:spcPts val="1200"/>
              </a:spcAft>
            </a:pPr>
            <a:r>
              <a:rPr lang="ru-RU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БУДЬ ЛИЧНОСТЬЮ!»</a:t>
            </a:r>
            <a:endParaRPr lang="ru-RU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4000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14408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428596" y="142852"/>
            <a:ext cx="14287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Жеребьевка</a:t>
            </a:r>
            <a:endParaRPr lang="ru-RU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440840.JPG"/>
          <p:cNvPicPr>
            <a:picLocks noChangeAspect="1"/>
          </p:cNvPicPr>
          <p:nvPr/>
        </p:nvPicPr>
        <p:blipFill>
          <a:blip r:embed="rId2" cstate="print"/>
          <a:srcRect l="15686" t="24110" r="7812"/>
          <a:stretch>
            <a:fillRect/>
          </a:stretch>
        </p:blipFill>
        <p:spPr>
          <a:xfrm>
            <a:off x="-2304" y="0"/>
            <a:ext cx="9217774" cy="6858024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14408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285720" y="267144"/>
            <a:ext cx="32861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Команда «Звезды» (студенты Омского библиотечного техникума)</a:t>
            </a:r>
            <a:endParaRPr lang="ru-RU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4408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2928926" y="285728"/>
            <a:ext cx="32861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Команда «Доктор Живаго» 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(молодые врачи Медсанчасти №4)</a:t>
            </a:r>
            <a:endParaRPr lang="ru-RU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4408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4408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14810" y="28572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Команда Омского государственного университета им. Ф.М. Достоевского «Манера чтения»</a:t>
            </a: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440851.JPG"/>
          <p:cNvPicPr>
            <a:picLocks noChangeAspect="1"/>
          </p:cNvPicPr>
          <p:nvPr/>
        </p:nvPicPr>
        <p:blipFill>
          <a:blip r:embed="rId2" cstate="print"/>
          <a:srcRect l="19697" t="21370" r="2509"/>
          <a:stretch>
            <a:fillRect/>
          </a:stretch>
        </p:blipFill>
        <p:spPr>
          <a:xfrm>
            <a:off x="0" y="-73742"/>
            <a:ext cx="9144000" cy="6931742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14408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2"/>
          <a:srcRect l="11134" t="11605"/>
          <a:stretch>
            <a:fillRect/>
          </a:stretch>
        </p:blipFill>
        <p:spPr>
          <a:xfrm>
            <a:off x="-48638" y="0"/>
            <a:ext cx="9192638" cy="6858000"/>
          </a:xfrm>
          <a:prstGeom prst="rect">
            <a:avLst/>
          </a:prstGeom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786314" y="261444"/>
            <a:ext cx="414340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Наталья Чернявская, директор БУ г. Омска «ОМБ» озвучивает итоги финальной </a:t>
            </a:r>
            <a:r>
              <a:rPr lang="ru-RU" sz="14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интеллект-игры</a:t>
            </a:r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«Битва читающих» </a:t>
            </a:r>
            <a:endParaRPr lang="ru-RU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440857.JPG"/>
          <p:cNvPicPr>
            <a:picLocks noChangeAspect="1"/>
          </p:cNvPicPr>
          <p:nvPr/>
        </p:nvPicPr>
        <p:blipFill>
          <a:blip r:embed="rId2" cstate="print"/>
          <a:srcRect l="15536" t="17221"/>
          <a:stretch>
            <a:fillRect/>
          </a:stretch>
        </p:blipFill>
        <p:spPr>
          <a:xfrm>
            <a:off x="-214346" y="-20784"/>
            <a:ext cx="9358346" cy="6878784"/>
          </a:xfrm>
          <a:prstGeom prst="rect">
            <a:avLst/>
          </a:prstGeom>
        </p:spPr>
      </p:pic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3348262" y="115804"/>
            <a:ext cx="55007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Все участники «Битвы читающих» получили дипломы и дисконтные карты от сети книжных магазинов «Центр-Книга»</a:t>
            </a:r>
            <a:endParaRPr lang="ru-RU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2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eklamnyy_plakat_Eksmo.jpg"/>
          <p:cNvPicPr>
            <a:picLocks noChangeAspect="1"/>
          </p:cNvPicPr>
          <p:nvPr/>
        </p:nvPicPr>
        <p:blipFill>
          <a:blip r:embed="rId2"/>
          <a:srcRect l="69125" t="51190"/>
          <a:stretch>
            <a:fillRect/>
          </a:stretch>
        </p:blipFill>
        <p:spPr>
          <a:xfrm>
            <a:off x="5897773" y="3486669"/>
            <a:ext cx="2327643" cy="3299917"/>
          </a:xfrm>
          <a:prstGeom prst="rect">
            <a:avLst/>
          </a:prstGeom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1418" y="71439"/>
            <a:ext cx="2314285" cy="3240000"/>
          </a:xfrm>
          <a:prstGeom prst="rect">
            <a:avLst/>
          </a:prstGeom>
        </p:spPr>
      </p:pic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749" y="70200"/>
            <a:ext cx="2314285" cy="3240000"/>
          </a:xfrm>
          <a:prstGeom prst="rect">
            <a:avLst/>
          </a:prstGeom>
        </p:spPr>
      </p:pic>
      <p:pic>
        <p:nvPicPr>
          <p:cNvPr id="7" name="Рисунок 6" descr="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18" y="3457598"/>
            <a:ext cx="2314286" cy="3240000"/>
          </a:xfrm>
          <a:prstGeom prst="rect">
            <a:avLst/>
          </a:prstGeom>
        </p:spPr>
      </p:pic>
      <p:pic>
        <p:nvPicPr>
          <p:cNvPr id="8" name="Рисунок 7" descr="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1748" y="3464512"/>
            <a:ext cx="2314286" cy="3240000"/>
          </a:xfrm>
          <a:prstGeom prst="rect">
            <a:avLst/>
          </a:prstGeom>
        </p:spPr>
      </p:pic>
      <p:pic>
        <p:nvPicPr>
          <p:cNvPr id="9" name="Рисунок 8" descr="6.jpg"/>
          <p:cNvPicPr>
            <a:picLocks noChangeAspect="1"/>
          </p:cNvPicPr>
          <p:nvPr/>
        </p:nvPicPr>
        <p:blipFill>
          <a:blip r:embed="rId7" cstate="print"/>
          <a:srcRect l="476"/>
          <a:stretch>
            <a:fillRect/>
          </a:stretch>
        </p:blipFill>
        <p:spPr>
          <a:xfrm>
            <a:off x="5912078" y="70200"/>
            <a:ext cx="2303260" cy="3240000"/>
          </a:xfrm>
          <a:prstGeom prst="rect">
            <a:avLst/>
          </a:prstGeom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4408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4714876" y="285728"/>
            <a:ext cx="41341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Команда «Кирилл и </a:t>
            </a:r>
            <a:r>
              <a:rPr lang="ru-RU" sz="14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Мефодий</a:t>
            </a:r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»             (молодые преподаватели лицея №68) – победители финальной </a:t>
            </a:r>
            <a:r>
              <a:rPr lang="ru-RU" sz="14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интеллект-игры</a:t>
            </a:r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r"/>
            <a:r>
              <a:rPr lang="ru-RU" sz="1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«Битва читающих»</a:t>
            </a:r>
            <a:endParaRPr lang="ru-RU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nglish dept_.jpg"/>
          <p:cNvPicPr>
            <a:picLocks noChangeAspect="1"/>
          </p:cNvPicPr>
          <p:nvPr/>
        </p:nvPicPr>
        <p:blipFill>
          <a:blip r:embed="rId2"/>
          <a:srcRect r="10575"/>
          <a:stretch>
            <a:fillRect/>
          </a:stretch>
        </p:blipFill>
        <p:spPr>
          <a:xfrm>
            <a:off x="-1" y="0"/>
            <a:ext cx="9215471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14348" y="2357430"/>
            <a:ext cx="7072361" cy="18107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lnSpc>
                <a:spcPts val="6700"/>
              </a:lnSpc>
            </a:pPr>
            <a:r>
              <a:rPr lang="ru-RU" sz="4000" b="1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ЗАРАЗИТЕЛЬНОГО</a:t>
            </a:r>
            <a:r>
              <a:rPr lang="ru-RU" sz="4400" b="1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                                                                  </a:t>
            </a:r>
            <a:r>
              <a:rPr lang="ru-RU" sz="6900" b="1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Ч Т Е Н И Я</a:t>
            </a:r>
            <a:r>
              <a:rPr lang="ru-RU" sz="6600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:</a:t>
            </a:r>
            <a:endParaRPr lang="ru-RU" sz="6900" cap="none" spc="0" dirty="0">
              <a:ln/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8030" y="3929066"/>
            <a:ext cx="6429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Опыт молодых омских библиотекарей</a:t>
            </a:r>
            <a:endParaRPr lang="ru-RU" sz="2200" dirty="0">
              <a:solidFill>
                <a:srgbClr val="004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357166"/>
            <a:ext cx="6429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Бюджетное учреждение города Омска</a:t>
            </a:r>
          </a:p>
          <a:p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«Омские муниципальные библиотеки»</a:t>
            </a:r>
            <a:endParaRPr lang="ru-RU" sz="1400" dirty="0">
              <a:solidFill>
                <a:srgbClr val="004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1934" y="5286388"/>
            <a:ext cx="4857752" cy="1031051"/>
          </a:xfrm>
          <a:prstGeom prst="rect">
            <a:avLst/>
          </a:prstGeom>
          <a:solidFill>
            <a:srgbClr val="FDEADA">
              <a:alpha val="54902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Надежда Ивановна </a:t>
            </a:r>
            <a:r>
              <a:rPr lang="ru-RU" sz="1400" dirty="0" err="1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Вяткина</a:t>
            </a:r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, начальник </a:t>
            </a:r>
          </a:p>
          <a:p>
            <a:pPr algn="r"/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отдела развития и внешних коммуникаций ЦГБ, </a:t>
            </a:r>
          </a:p>
          <a:p>
            <a:pPr algn="r"/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руководитель Молодежного совета БУ г. Омска «ОМБ»</a:t>
            </a:r>
          </a:p>
          <a:p>
            <a:pPr algn="r"/>
            <a:endParaRPr lang="ru-RU" sz="500" dirty="0" smtClean="0">
              <a:solidFill>
                <a:srgbClr val="004C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Контакт: </a:t>
            </a:r>
            <a:r>
              <a:rPr lang="en-US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orvk.omb@mail.ru</a:t>
            </a:r>
            <a:endParaRPr lang="ru-RU" sz="1400" dirty="0">
              <a:solidFill>
                <a:srgbClr val="004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4348" y="1500174"/>
            <a:ext cx="2677336" cy="11541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6900" b="1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ИДЕИ</a:t>
            </a:r>
            <a:endParaRPr lang="ru-RU" sz="6900" b="1" cap="none" spc="0" dirty="0">
              <a:ln/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440645.JPG"/>
          <p:cNvPicPr>
            <a:picLocks noChangeAspect="1"/>
          </p:cNvPicPr>
          <p:nvPr/>
        </p:nvPicPr>
        <p:blipFill>
          <a:blip r:embed="rId2"/>
          <a:srcRect l="15054" r="24349" b="42708"/>
          <a:stretch>
            <a:fillRect/>
          </a:stretch>
        </p:blipFill>
        <p:spPr>
          <a:xfrm>
            <a:off x="-1" y="0"/>
            <a:ext cx="9671541" cy="6858000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1310609.JPG"/>
          <p:cNvPicPr>
            <a:picLocks noChangeAspect="1"/>
          </p:cNvPicPr>
          <p:nvPr/>
        </p:nvPicPr>
        <p:blipFill>
          <a:blip r:embed="rId2"/>
          <a:srcRect r="5882" b="6250"/>
          <a:stretch>
            <a:fillRect/>
          </a:stretch>
        </p:blipFill>
        <p:spPr>
          <a:xfrm>
            <a:off x="4572015" y="0"/>
            <a:ext cx="4572017" cy="6858000"/>
          </a:xfrm>
          <a:prstGeom prst="rect">
            <a:avLst/>
          </a:prstGeom>
        </p:spPr>
      </p:pic>
      <p:pic>
        <p:nvPicPr>
          <p:cNvPr id="4" name="Рисунок 3" descr="P1310653.JPG"/>
          <p:cNvPicPr>
            <a:picLocks noChangeAspect="1"/>
          </p:cNvPicPr>
          <p:nvPr/>
        </p:nvPicPr>
        <p:blipFill>
          <a:blip r:embed="rId3">
            <a:lum bright="5000" contrast="8000"/>
          </a:blip>
          <a:srcRect t="2683" r="13725" b="11458"/>
          <a:stretch>
            <a:fillRect/>
          </a:stretch>
        </p:blipFill>
        <p:spPr>
          <a:xfrm>
            <a:off x="-33" y="0"/>
            <a:ext cx="4576237" cy="6858000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rot="5400000">
            <a:off x="1134494" y="3428578"/>
            <a:ext cx="6857206" cy="1639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4004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nglish dept_.jpg"/>
          <p:cNvPicPr>
            <a:picLocks noChangeAspect="1"/>
          </p:cNvPicPr>
          <p:nvPr/>
        </p:nvPicPr>
        <p:blipFill>
          <a:blip r:embed="rId2"/>
          <a:srcRect r="10575"/>
          <a:stretch>
            <a:fillRect/>
          </a:stretch>
        </p:blipFill>
        <p:spPr>
          <a:xfrm>
            <a:off x="-1" y="0"/>
            <a:ext cx="9215471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14348" y="2357430"/>
            <a:ext cx="7072361" cy="18107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lnSpc>
                <a:spcPts val="6700"/>
              </a:lnSpc>
            </a:pPr>
            <a:r>
              <a:rPr lang="ru-RU" sz="4000" b="1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ЗАРАЗИТЕЛЬНОГО</a:t>
            </a:r>
            <a:r>
              <a:rPr lang="ru-RU" sz="4400" b="1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                                                                  </a:t>
            </a:r>
            <a:r>
              <a:rPr lang="ru-RU" sz="6900" b="1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Ч Т Е Н И Я</a:t>
            </a:r>
            <a:r>
              <a:rPr lang="ru-RU" sz="6600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:</a:t>
            </a:r>
            <a:endParaRPr lang="ru-RU" sz="6900" cap="none" spc="0" dirty="0">
              <a:ln/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8030" y="3929066"/>
            <a:ext cx="6429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Опыт молодых омских библиотекарей</a:t>
            </a:r>
            <a:endParaRPr lang="ru-RU" sz="2200" dirty="0">
              <a:solidFill>
                <a:srgbClr val="004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357166"/>
            <a:ext cx="6429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Бюджетное учреждение города Омска</a:t>
            </a:r>
          </a:p>
          <a:p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«Омские муниципальные библиотеки»</a:t>
            </a:r>
            <a:endParaRPr lang="ru-RU" sz="1400" dirty="0">
              <a:solidFill>
                <a:srgbClr val="004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1934" y="5286388"/>
            <a:ext cx="4857752" cy="1031051"/>
          </a:xfrm>
          <a:prstGeom prst="rect">
            <a:avLst/>
          </a:prstGeom>
          <a:solidFill>
            <a:srgbClr val="FDEADA">
              <a:alpha val="54902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Надежда Ивановна </a:t>
            </a:r>
            <a:r>
              <a:rPr lang="ru-RU" sz="1400" dirty="0" err="1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Вяткина</a:t>
            </a:r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, начальник </a:t>
            </a:r>
          </a:p>
          <a:p>
            <a:pPr algn="r"/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отдела развития и внешних коммуникаций ЦГБ, </a:t>
            </a:r>
          </a:p>
          <a:p>
            <a:pPr algn="r"/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руководитель Молодежного совета БУ г. Омска «ОМБ»</a:t>
            </a:r>
          </a:p>
          <a:p>
            <a:pPr algn="r"/>
            <a:endParaRPr lang="ru-RU" sz="500" dirty="0" smtClean="0">
              <a:solidFill>
                <a:srgbClr val="004C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Контакт: </a:t>
            </a:r>
            <a:r>
              <a:rPr lang="en-US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orvk.omb@mail.ru</a:t>
            </a:r>
            <a:endParaRPr lang="ru-RU" sz="1400" dirty="0">
              <a:solidFill>
                <a:srgbClr val="004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4348" y="1500174"/>
            <a:ext cx="2677336" cy="11541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6900" b="1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ИДЕИ</a:t>
            </a:r>
            <a:endParaRPr lang="ru-RU" sz="6900" b="1" cap="none" spc="0" dirty="0">
              <a:ln/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" descr="Книга - это не только фундамент знаний, это еще и крыш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 descr="Книга - самый лучший друг, я ей доверяю!.JPG"/>
          <p:cNvPicPr>
            <a:picLocks noChangeAspect="1"/>
          </p:cNvPicPr>
          <p:nvPr/>
        </p:nvPicPr>
        <p:blipFill>
          <a:blip r:embed="rId3"/>
          <a:srcRect l="7813" r="2344"/>
          <a:stretch>
            <a:fillRect/>
          </a:stretch>
        </p:blipFill>
        <p:spPr bwMode="auto">
          <a:xfrm>
            <a:off x="-71438" y="0"/>
            <a:ext cx="9278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 descr="Изучая обязанности работодателя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 descr="Интеллектуальный подход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14" y="0"/>
            <a:ext cx="4898571" cy="6858000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1" descr="Ну и делааа...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 descr="э-ге-гей и томик книжки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0600" y="0"/>
            <a:ext cx="462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1" descr="герои своего времени.JPG"/>
          <p:cNvPicPr>
            <a:picLocks noChangeAspect="1"/>
          </p:cNvPicPr>
          <p:nvPr/>
        </p:nvPicPr>
        <p:blipFill>
          <a:blip r:embed="rId3"/>
          <a:srcRect b="6250"/>
          <a:stretch>
            <a:fillRect/>
          </a:stretch>
        </p:blipFill>
        <p:spPr bwMode="auto">
          <a:xfrm>
            <a:off x="2143125" y="-101600"/>
            <a:ext cx="4929188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" descr="Мария Комальцева, «Вау!Как интересно!» !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0"/>
            <a:ext cx="8640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 descr="Оставаясь самим собой.jpg"/>
          <p:cNvPicPr>
            <a:picLocks noChangeAspect="1"/>
          </p:cNvPicPr>
          <p:nvPr/>
        </p:nvPicPr>
        <p:blipFill>
          <a:blip r:embed="rId3">
            <a:lum bright="4000" contrast="2000"/>
          </a:blip>
          <a:srcRect t="15259" b="4105"/>
          <a:stretch>
            <a:fillRect/>
          </a:stretch>
        </p:blipFill>
        <p:spPr bwMode="auto">
          <a:xfrm>
            <a:off x="1643063" y="-142875"/>
            <a:ext cx="6000750" cy="7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 descr="Тренировка ума.jpg"/>
          <p:cNvPicPr>
            <a:picLocks noChangeAspect="1"/>
          </p:cNvPicPr>
          <p:nvPr/>
        </p:nvPicPr>
        <p:blipFill>
          <a:blip r:embed="rId3"/>
          <a:srcRect b="7291"/>
          <a:stretch>
            <a:fillRect/>
          </a:stretch>
        </p:blipFill>
        <p:spPr bwMode="auto">
          <a:xfrm>
            <a:off x="1785938" y="0"/>
            <a:ext cx="5307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1" descr="тоже буду читать, что я рыжий что ли.JPG"/>
          <p:cNvPicPr>
            <a:picLocks noChangeAspect="1"/>
          </p:cNvPicPr>
          <p:nvPr/>
        </p:nvPicPr>
        <p:blipFill>
          <a:blip r:embed="rId3"/>
          <a:srcRect l="3915"/>
          <a:stretch>
            <a:fillRect/>
          </a:stretch>
        </p:blipFill>
        <p:spPr bwMode="auto">
          <a:xfrm>
            <a:off x="0" y="166688"/>
            <a:ext cx="9144000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 descr="IMG_0577.jpg"/>
          <p:cNvPicPr>
            <a:picLocks noChangeAspect="1"/>
          </p:cNvPicPr>
          <p:nvPr/>
        </p:nvPicPr>
        <p:blipFill>
          <a:blip r:embed="rId3">
            <a:lum bright="2000" contrast="10000"/>
          </a:blip>
          <a:srcRect/>
          <a:stretch>
            <a:fillRect/>
          </a:stretch>
        </p:blipFill>
        <p:spPr bwMode="auto">
          <a:xfrm>
            <a:off x="0" y="0"/>
            <a:ext cx="4514850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4" descr="P1050343.JPG"/>
          <p:cNvPicPr>
            <a:picLocks noChangeAspect="1"/>
          </p:cNvPicPr>
          <p:nvPr/>
        </p:nvPicPr>
        <p:blipFill>
          <a:blip r:embed="rId4"/>
          <a:srcRect l="1886" t="4221"/>
          <a:stretch>
            <a:fillRect/>
          </a:stretch>
        </p:blipFill>
        <p:spPr bwMode="auto">
          <a:xfrm>
            <a:off x="4500563" y="-14288"/>
            <a:ext cx="4643437" cy="340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2" descr="P1020636.JPG"/>
          <p:cNvPicPr>
            <a:picLocks noChangeAspect="1"/>
          </p:cNvPicPr>
          <p:nvPr/>
        </p:nvPicPr>
        <p:blipFill>
          <a:blip r:embed="rId5"/>
          <a:srcRect l="3125" b="4166"/>
          <a:stretch>
            <a:fillRect/>
          </a:stretch>
        </p:blipFill>
        <p:spPr bwMode="auto">
          <a:xfrm>
            <a:off x="4429125" y="3359150"/>
            <a:ext cx="4714875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3" descr="P1310896.JPG"/>
          <p:cNvPicPr>
            <a:picLocks noChangeAspect="1"/>
          </p:cNvPicPr>
          <p:nvPr/>
        </p:nvPicPr>
        <p:blipFill>
          <a:blip r:embed="rId6"/>
          <a:srcRect t="9988" r="3572" b="40207"/>
          <a:stretch>
            <a:fillRect/>
          </a:stretch>
        </p:blipFill>
        <p:spPr bwMode="auto">
          <a:xfrm>
            <a:off x="0" y="3357563"/>
            <a:ext cx="4500563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 rot="5400000">
            <a:off x="1070769" y="3429794"/>
            <a:ext cx="6858000" cy="1588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0" y="3357563"/>
            <a:ext cx="9144000" cy="1587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DSCN22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-125017"/>
            <a:ext cx="4643438" cy="3482579"/>
          </a:xfrm>
          <a:prstGeom prst="rect">
            <a:avLst/>
          </a:prstGeom>
        </p:spPr>
      </p:pic>
      <p:pic>
        <p:nvPicPr>
          <p:cNvPr id="8" name="Рисунок 7" descr="DSCN2243.JPG"/>
          <p:cNvPicPr>
            <a:picLocks noChangeAspect="1"/>
          </p:cNvPicPr>
          <p:nvPr/>
        </p:nvPicPr>
        <p:blipFill>
          <a:blip r:embed="rId4" cstate="print"/>
          <a:srcRect l="15385" t="11471"/>
          <a:stretch>
            <a:fillRect/>
          </a:stretch>
        </p:blipFill>
        <p:spPr>
          <a:xfrm>
            <a:off x="0" y="0"/>
            <a:ext cx="4500563" cy="3531566"/>
          </a:xfrm>
          <a:prstGeom prst="rect">
            <a:avLst/>
          </a:prstGeom>
        </p:spPr>
      </p:pic>
      <p:pic>
        <p:nvPicPr>
          <p:cNvPr id="6" name="Рисунок 5" descr="DSCN2269.JPG"/>
          <p:cNvPicPr>
            <a:picLocks noChangeAspect="1"/>
          </p:cNvPicPr>
          <p:nvPr/>
        </p:nvPicPr>
        <p:blipFill>
          <a:blip r:embed="rId5" cstate="print"/>
          <a:srcRect t="19130" r="23335" b="3412"/>
          <a:stretch>
            <a:fillRect/>
          </a:stretch>
        </p:blipFill>
        <p:spPr>
          <a:xfrm>
            <a:off x="4500561" y="3357562"/>
            <a:ext cx="4643439" cy="3518632"/>
          </a:xfrm>
          <a:prstGeom prst="rect">
            <a:avLst/>
          </a:prstGeom>
        </p:spPr>
      </p:pic>
      <p:pic>
        <p:nvPicPr>
          <p:cNvPr id="5" name="Рисунок 4" descr="DSCN2237.JPG"/>
          <p:cNvPicPr>
            <a:picLocks noChangeAspect="1"/>
          </p:cNvPicPr>
          <p:nvPr/>
        </p:nvPicPr>
        <p:blipFill>
          <a:blip r:embed="rId6" cstate="print">
            <a:lum contrast="5000"/>
          </a:blip>
          <a:srcRect t="11512" r="14673"/>
          <a:stretch>
            <a:fillRect/>
          </a:stretch>
        </p:blipFill>
        <p:spPr>
          <a:xfrm>
            <a:off x="-1" y="3357562"/>
            <a:ext cx="4500563" cy="3500438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rot="5400000">
            <a:off x="1070769" y="3429794"/>
            <a:ext cx="6858000" cy="1588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0" y="3357563"/>
            <a:ext cx="9144000" cy="1587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t="2777" b="94446"/>
          <a:stretch>
            <a:fillRect/>
          </a:stretch>
        </p:blipFill>
        <p:spPr bwMode="auto">
          <a:xfrm>
            <a:off x="-32" y="-24"/>
            <a:ext cx="9146305" cy="14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12001" t="6006" r="11807" b="2777"/>
          <a:stretch>
            <a:fillRect/>
          </a:stretch>
        </p:blipFill>
        <p:spPr bwMode="auto">
          <a:xfrm>
            <a:off x="-428660" y="142851"/>
            <a:ext cx="9971629" cy="671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14" y="0"/>
            <a:ext cx="4898571" cy="6858000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6. Юлия Севостьянихина. Б-ка им.Маркса.jpg"/>
          <p:cNvPicPr>
            <a:picLocks noChangeAspect="1"/>
          </p:cNvPicPr>
          <p:nvPr/>
        </p:nvPicPr>
        <p:blipFill>
          <a:blip r:embed="rId2"/>
          <a:srcRect r="12559"/>
          <a:stretch>
            <a:fillRect/>
          </a:stretch>
        </p:blipFill>
        <p:spPr>
          <a:xfrm>
            <a:off x="0" y="0"/>
            <a:ext cx="4555274" cy="6858000"/>
          </a:xfrm>
          <a:prstGeom prst="rect">
            <a:avLst/>
          </a:prstGeom>
        </p:spPr>
      </p:pic>
      <p:pic>
        <p:nvPicPr>
          <p:cNvPr id="5" name="Рисунок 4" descr="2. Алина Гермизеева, БЦ Дом семь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0160" y="-1"/>
            <a:ext cx="4603839" cy="6858001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 rot="5400000">
            <a:off x="1116738" y="3428578"/>
            <a:ext cx="6857206" cy="1639"/>
          </a:xfrm>
          <a:prstGeom prst="line">
            <a:avLst/>
          </a:prstGeom>
          <a:ln w="44450">
            <a:solidFill>
              <a:srgbClr val="4FB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6215074" y="6197326"/>
            <a:ext cx="2714644" cy="461665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Алина </a:t>
            </a:r>
            <a:r>
              <a:rPr lang="ru-RU" sz="1200" dirty="0" err="1" smtClean="0">
                <a:solidFill>
                  <a:srgbClr val="0033CC"/>
                </a:solidFill>
                <a:latin typeface="Arial" charset="0"/>
                <a:cs typeface="Arial" charset="0"/>
              </a:rPr>
              <a:t>Гермизеева</a:t>
            </a:r>
            <a:r>
              <a:rPr lang="ru-RU" sz="1200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, Библиотечный центр «Дом семьи» </a:t>
            </a:r>
            <a:endParaRPr lang="ru-RU" sz="1200" dirty="0">
              <a:solidFill>
                <a:srgbClr val="0033CC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4282" y="6182045"/>
            <a:ext cx="3000396" cy="461665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Юлия </a:t>
            </a:r>
            <a:r>
              <a:rPr lang="ru-RU" sz="1200" dirty="0" err="1" smtClean="0">
                <a:solidFill>
                  <a:srgbClr val="0033CC"/>
                </a:solidFill>
                <a:latin typeface="Arial" charset="0"/>
                <a:cs typeface="Arial" charset="0"/>
              </a:rPr>
              <a:t>Севостьянихина</a:t>
            </a:r>
            <a:r>
              <a:rPr lang="ru-RU" sz="1200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, Библиотечный центр «Культура Омска»</a:t>
            </a:r>
            <a:endParaRPr lang="ru-RU" sz="1200" dirty="0">
              <a:solidFill>
                <a:srgbClr val="0033CC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. Олеся Ткачёва, ЦГБ.jpg"/>
          <p:cNvPicPr>
            <a:picLocks noChangeAspect="1"/>
          </p:cNvPicPr>
          <p:nvPr/>
        </p:nvPicPr>
        <p:blipFill>
          <a:blip r:embed="rId2" cstate="print"/>
          <a:srcRect r="3031"/>
          <a:stretch>
            <a:fillRect/>
          </a:stretch>
        </p:blipFill>
        <p:spPr>
          <a:xfrm>
            <a:off x="4572262" y="0"/>
            <a:ext cx="4571738" cy="6858000"/>
          </a:xfrm>
          <a:prstGeom prst="rect">
            <a:avLst/>
          </a:prstGeom>
        </p:spPr>
      </p:pic>
      <p:pic>
        <p:nvPicPr>
          <p:cNvPr id="7" name="Рисунок 6" descr="Дмитрий Гудз, ЦГ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54141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 rot="5400000">
            <a:off x="1124407" y="3428578"/>
            <a:ext cx="6857206" cy="1639"/>
          </a:xfrm>
          <a:prstGeom prst="line">
            <a:avLst/>
          </a:prstGeom>
          <a:ln w="44450">
            <a:solidFill>
              <a:srgbClr val="4FB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42844" y="6143644"/>
            <a:ext cx="30718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Дмитрий </a:t>
            </a:r>
            <a:r>
              <a:rPr lang="ru-RU" sz="12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Гудз</a:t>
            </a:r>
            <a:r>
              <a:rPr lang="ru-RU" sz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, ЦГБ</a:t>
            </a:r>
            <a:endParaRPr lang="ru-RU" sz="12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43768" y="6215082"/>
            <a:ext cx="1714512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Олеся Ткачёва, ЦГБ </a:t>
            </a:r>
            <a:endParaRPr lang="ru-RU" sz="1200" dirty="0">
              <a:solidFill>
                <a:srgbClr val="0033CC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Нина Какуля, библиотека им. Ломоносова.JPG"/>
          <p:cNvPicPr>
            <a:picLocks noChangeAspect="1"/>
          </p:cNvPicPr>
          <p:nvPr/>
        </p:nvPicPr>
        <p:blipFill>
          <a:blip r:embed="rId2" cstate="print"/>
          <a:srcRect l="8334" r="1388"/>
          <a:stretch>
            <a:fillRect/>
          </a:stretch>
        </p:blipFill>
        <p:spPr>
          <a:xfrm>
            <a:off x="4500562" y="0"/>
            <a:ext cx="4643470" cy="6858000"/>
          </a:xfrm>
          <a:prstGeom prst="rect">
            <a:avLst/>
          </a:prstGeom>
        </p:spPr>
      </p:pic>
      <p:pic>
        <p:nvPicPr>
          <p:cNvPr id="6" name="Рисунок 5" descr="Ольга Елохина, библиотека № 29.jpg"/>
          <p:cNvPicPr>
            <a:picLocks noChangeAspect="1"/>
          </p:cNvPicPr>
          <p:nvPr/>
        </p:nvPicPr>
        <p:blipFill>
          <a:blip r:embed="rId3" cstate="print"/>
          <a:srcRect r="160"/>
          <a:stretch>
            <a:fillRect/>
          </a:stretch>
        </p:blipFill>
        <p:spPr>
          <a:xfrm>
            <a:off x="0" y="0"/>
            <a:ext cx="4564685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 rot="5400000">
            <a:off x="1107860" y="3428578"/>
            <a:ext cx="6857206" cy="1639"/>
          </a:xfrm>
          <a:prstGeom prst="line">
            <a:avLst/>
          </a:prstGeom>
          <a:ln w="44450">
            <a:solidFill>
              <a:srgbClr val="4FB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42844" y="6393345"/>
            <a:ext cx="3071834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Ольга Сохина, библиотека «Заозерная»</a:t>
            </a:r>
            <a:endParaRPr lang="ru-RU" sz="1200" dirty="0">
              <a:solidFill>
                <a:srgbClr val="0033CC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5429256" y="6429396"/>
            <a:ext cx="3571900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Нина </a:t>
            </a:r>
            <a:r>
              <a:rPr lang="ru-RU" sz="1200" dirty="0" err="1" smtClean="0">
                <a:solidFill>
                  <a:srgbClr val="0033CC"/>
                </a:solidFill>
                <a:latin typeface="Arial" charset="0"/>
                <a:cs typeface="Arial" charset="0"/>
              </a:rPr>
              <a:t>Какуля</a:t>
            </a:r>
            <a:r>
              <a:rPr lang="ru-RU" sz="1200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, библиотека </a:t>
            </a:r>
            <a:r>
              <a:rPr lang="ru-RU" sz="1200" dirty="0" err="1" smtClean="0">
                <a:solidFill>
                  <a:srgbClr val="0033CC"/>
                </a:solidFill>
                <a:latin typeface="Arial" charset="0"/>
                <a:cs typeface="Arial" charset="0"/>
              </a:rPr>
              <a:t>им.М.В.Ломоносова</a:t>
            </a:r>
            <a:endParaRPr lang="ru-RU" sz="1200" dirty="0">
              <a:solidFill>
                <a:srgbClr val="0033CC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льга Елохина, библиотека №29.jpg"/>
          <p:cNvPicPr>
            <a:picLocks noChangeAspect="1"/>
          </p:cNvPicPr>
          <p:nvPr/>
        </p:nvPicPr>
        <p:blipFill>
          <a:blip r:embed="rId2" cstate="print"/>
          <a:srcRect l="2268" r="5692"/>
          <a:stretch>
            <a:fillRect/>
          </a:stretch>
        </p:blipFill>
        <p:spPr>
          <a:xfrm>
            <a:off x="0" y="0"/>
            <a:ext cx="4620887" cy="6858000"/>
          </a:xfrm>
          <a:prstGeom prst="rect">
            <a:avLst/>
          </a:prstGeom>
        </p:spPr>
      </p:pic>
      <p:pic>
        <p:nvPicPr>
          <p:cNvPr id="5" name="Рисунок 4" descr="Анна Абрамова, библиотека Отечество.jpg"/>
          <p:cNvPicPr>
            <a:picLocks noChangeAspect="1"/>
          </p:cNvPicPr>
          <p:nvPr/>
        </p:nvPicPr>
        <p:blipFill>
          <a:blip r:embed="rId3" cstate="print"/>
          <a:srcRect l="5556" r="6369"/>
          <a:stretch>
            <a:fillRect/>
          </a:stretch>
        </p:blipFill>
        <p:spPr>
          <a:xfrm>
            <a:off x="4613846" y="0"/>
            <a:ext cx="4530154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 rot="5400000">
            <a:off x="1169211" y="3428578"/>
            <a:ext cx="6857206" cy="1639"/>
          </a:xfrm>
          <a:prstGeom prst="line">
            <a:avLst/>
          </a:prstGeom>
          <a:ln w="44450">
            <a:solidFill>
              <a:srgbClr val="4FB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142844" y="6393345"/>
            <a:ext cx="3071834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Ольга Сохина, библиотека «Заозерная»</a:t>
            </a:r>
            <a:endParaRPr lang="ru-RU" sz="1200" dirty="0">
              <a:solidFill>
                <a:srgbClr val="0033CC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6072198" y="6215082"/>
            <a:ext cx="3000396" cy="461665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Анна Абрамова, детская историческая библиотека «Отечество»</a:t>
            </a:r>
            <a:endParaRPr lang="ru-RU" sz="1200" dirty="0">
              <a:solidFill>
                <a:srgbClr val="0033CC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 Юлия Устина, ЦГБ.jpg"/>
          <p:cNvPicPr>
            <a:picLocks noChangeAspect="1"/>
          </p:cNvPicPr>
          <p:nvPr/>
        </p:nvPicPr>
        <p:blipFill>
          <a:blip r:embed="rId2"/>
          <a:srcRect l="1253" r="12435"/>
          <a:stretch>
            <a:fillRect/>
          </a:stretch>
        </p:blipFill>
        <p:spPr bwMode="auto">
          <a:xfrm>
            <a:off x="4567016" y="-71462"/>
            <a:ext cx="4577016" cy="69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10. Наталья Сиппель, ЦГБ.jpg"/>
          <p:cNvPicPr>
            <a:picLocks noChangeAspect="1"/>
          </p:cNvPicPr>
          <p:nvPr/>
        </p:nvPicPr>
        <p:blipFill>
          <a:blip r:embed="rId3"/>
          <a:srcRect l="5872" t="8006" r="7100"/>
          <a:stretch>
            <a:fillRect/>
          </a:stretch>
        </p:blipFill>
        <p:spPr bwMode="auto">
          <a:xfrm>
            <a:off x="-71470" y="-24"/>
            <a:ext cx="4632637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 rot="5400000">
            <a:off x="1116738" y="3428578"/>
            <a:ext cx="6857206" cy="1639"/>
          </a:xfrm>
          <a:prstGeom prst="line">
            <a:avLst/>
          </a:prstGeom>
          <a:ln w="44450">
            <a:solidFill>
              <a:srgbClr val="4FB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42844" y="6215082"/>
            <a:ext cx="1857388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Наталья </a:t>
            </a:r>
            <a:r>
              <a:rPr lang="ru-RU" sz="1200" dirty="0" err="1" smtClean="0">
                <a:solidFill>
                  <a:srgbClr val="0033CC"/>
                </a:solidFill>
                <a:latin typeface="Arial" charset="0"/>
                <a:cs typeface="Arial" charset="0"/>
              </a:rPr>
              <a:t>Сиппель</a:t>
            </a:r>
            <a:r>
              <a:rPr lang="ru-RU" sz="1200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, ЦГБ</a:t>
            </a:r>
            <a:endParaRPr lang="ru-RU" sz="1200" dirty="0">
              <a:solidFill>
                <a:srgbClr val="0033CC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7143768" y="6215082"/>
            <a:ext cx="1714512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Юлия Марченко, ЦГБ </a:t>
            </a:r>
            <a:endParaRPr lang="ru-RU" sz="1200" dirty="0">
              <a:solidFill>
                <a:srgbClr val="0033CC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nglish dept_.jpg"/>
          <p:cNvPicPr>
            <a:picLocks noChangeAspect="1"/>
          </p:cNvPicPr>
          <p:nvPr/>
        </p:nvPicPr>
        <p:blipFill>
          <a:blip r:embed="rId2"/>
          <a:srcRect r="10575"/>
          <a:stretch>
            <a:fillRect/>
          </a:stretch>
        </p:blipFill>
        <p:spPr>
          <a:xfrm>
            <a:off x="-1" y="0"/>
            <a:ext cx="9215471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14348" y="2357430"/>
            <a:ext cx="7072361" cy="18107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lnSpc>
                <a:spcPts val="6700"/>
              </a:lnSpc>
            </a:pPr>
            <a:r>
              <a:rPr lang="ru-RU" sz="4000" b="1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ЗАРАЗИТЕЛЬНОГО</a:t>
            </a:r>
            <a:r>
              <a:rPr lang="ru-RU" sz="4400" b="1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                                                                  </a:t>
            </a:r>
            <a:r>
              <a:rPr lang="ru-RU" sz="6900" b="1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Ч Т Е Н И Я</a:t>
            </a:r>
            <a:r>
              <a:rPr lang="ru-RU" sz="6600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:</a:t>
            </a:r>
            <a:endParaRPr lang="ru-RU" sz="6900" cap="none" spc="0" dirty="0">
              <a:ln/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8030" y="3929066"/>
            <a:ext cx="6429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Опыт молодых омских библиотекарей</a:t>
            </a:r>
            <a:endParaRPr lang="ru-RU" sz="2200" dirty="0">
              <a:solidFill>
                <a:srgbClr val="004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357166"/>
            <a:ext cx="6429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Бюджетное учреждение города Омска</a:t>
            </a:r>
          </a:p>
          <a:p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«Омские муниципальные библиотеки»</a:t>
            </a:r>
            <a:endParaRPr lang="ru-RU" sz="1400" dirty="0">
              <a:solidFill>
                <a:srgbClr val="004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1934" y="5286388"/>
            <a:ext cx="4857752" cy="1031051"/>
          </a:xfrm>
          <a:prstGeom prst="rect">
            <a:avLst/>
          </a:prstGeom>
          <a:solidFill>
            <a:srgbClr val="FDEADA">
              <a:alpha val="54902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Надежда Ивановна </a:t>
            </a:r>
            <a:r>
              <a:rPr lang="ru-RU" sz="1400" dirty="0" err="1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Вяткина</a:t>
            </a:r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, начальник </a:t>
            </a:r>
          </a:p>
          <a:p>
            <a:pPr algn="r"/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отдела развития и внешних коммуникаций ЦГБ, </a:t>
            </a:r>
          </a:p>
          <a:p>
            <a:pPr algn="r"/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руководитель Молодежного совета БУ г. Омска «ОМБ»</a:t>
            </a:r>
          </a:p>
          <a:p>
            <a:pPr algn="r"/>
            <a:endParaRPr lang="ru-RU" sz="500" dirty="0" smtClean="0">
              <a:solidFill>
                <a:srgbClr val="004C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Контакт: </a:t>
            </a:r>
            <a:r>
              <a:rPr lang="en-US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orvk.omb@mail.ru</a:t>
            </a:r>
            <a:endParaRPr lang="ru-RU" sz="1400" dirty="0">
              <a:solidFill>
                <a:srgbClr val="004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4348" y="1500174"/>
            <a:ext cx="2677336" cy="11541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6900" b="1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ИДЕИ</a:t>
            </a:r>
            <a:endParaRPr lang="ru-RU" sz="6900" b="1" cap="none" spc="0" dirty="0">
              <a:ln/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428625"/>
            <a:ext cx="9144000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Arial" charset="0"/>
                <a:cs typeface="Arial" charset="0"/>
              </a:rPr>
              <a:t>Молодёжный </a:t>
            </a:r>
            <a:r>
              <a:rPr lang="ru-RU" sz="18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совет</a:t>
            </a:r>
          </a:p>
          <a:p>
            <a:pPr algn="ctr"/>
            <a:endParaRPr lang="ru-RU" sz="7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Бюджетного учреждения города Омска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«Омские муниципальные библиотеки»</a:t>
            </a:r>
            <a:endParaRPr lang="ru-RU" sz="16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00313" y="3286125"/>
            <a:ext cx="4071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chemeClr val="bg1"/>
                </a:solidFill>
                <a:latin typeface="Arial" charset="0"/>
                <a:cs typeface="Arial" charset="0"/>
              </a:rPr>
              <a:t>ПРЕДСТАВЛЯЕТ</a:t>
            </a:r>
            <a:endParaRPr lang="ru-RU" sz="20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fade thruBlk="1"/>
    <p:sndAc>
      <p:stSnd>
        <p:snd r:embed="rId3" name="I am alive_03,28.00.wav"/>
      </p:stSnd>
    </p:sndAc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55010598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7145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34925" y="2819400"/>
            <a:ext cx="66436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>
                <a:solidFill>
                  <a:schemeClr val="bg1"/>
                </a:solidFill>
                <a:latin typeface="Arial Narrow" pitchFamily="34" charset="0"/>
              </a:rPr>
              <a:t>Библиотекарь</a:t>
            </a:r>
            <a:endParaRPr lang="ru-RU" sz="20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85813" y="1952625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200">
                <a:solidFill>
                  <a:schemeClr val="bg1"/>
                </a:solidFill>
                <a:latin typeface="Decor" pitchFamily="2" charset="0"/>
              </a:rPr>
              <a:t>красивый</a:t>
            </a:r>
            <a:endParaRPr lang="ru-RU">
              <a:solidFill>
                <a:schemeClr val="bg1"/>
              </a:solidFill>
              <a:latin typeface="Decor" pitchFamily="2" charset="0"/>
            </a:endParaRPr>
          </a:p>
        </p:txBody>
      </p:sp>
      <p:pic>
        <p:nvPicPr>
          <p:cNvPr id="38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5929313" y="6453188"/>
            <a:ext cx="404812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0" y="5143500"/>
            <a:ext cx="2889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8358188" y="214313"/>
            <a:ext cx="2762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3714750" y="0"/>
            <a:ext cx="2762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8072438" y="250031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3786188" y="5929313"/>
            <a:ext cx="3143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428625" y="4857750"/>
            <a:ext cx="223838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1571625" y="285750"/>
            <a:ext cx="2143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00063" y="1500188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125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8" descr="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347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7"/>
          <p:cNvSpPr txBox="1">
            <a:spLocks noChangeArrowheads="1"/>
          </p:cNvSpPr>
          <p:nvPr/>
        </p:nvSpPr>
        <p:spPr bwMode="auto">
          <a:xfrm>
            <a:off x="5000625" y="6000750"/>
            <a:ext cx="3857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200" dirty="0">
                <a:solidFill>
                  <a:schemeClr val="bg1"/>
                </a:solidFill>
                <a:latin typeface="Arial" charset="0"/>
                <a:cs typeface="Arial" charset="0"/>
              </a:rPr>
              <a:t>Юлия </a:t>
            </a:r>
            <a:r>
              <a:rPr lang="ru-RU" sz="1200" dirty="0" err="1">
                <a:solidFill>
                  <a:schemeClr val="bg1"/>
                </a:solidFill>
                <a:latin typeface="Arial" charset="0"/>
                <a:cs typeface="Arial" charset="0"/>
              </a:rPr>
              <a:t>Беляевская</a:t>
            </a:r>
            <a:r>
              <a:rPr lang="ru-RU" sz="1200" dirty="0">
                <a:solidFill>
                  <a:schemeClr val="bg1"/>
                </a:solidFill>
                <a:latin typeface="Arial" charset="0"/>
                <a:cs typeface="Arial" charset="0"/>
              </a:rPr>
              <a:t>,                                                   детская библиотека им. </a:t>
            </a:r>
            <a:r>
              <a:rPr lang="ru-RU" sz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А.П. Гайдара </a:t>
            </a:r>
            <a:endParaRPr lang="ru-RU" sz="12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5124" name="Picture 2" descr="F:\Наши документы\Vyatkina\Анимация\звездочки\4\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50" y="852488"/>
            <a:ext cx="2476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F:\Наши документы\Vyatkina\Анимация\звездочки\4\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59488" y="1428750"/>
            <a:ext cx="155575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2" descr="F:\Наши документы\Vyatkina\Анимация\звездочки\4\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75" y="2928938"/>
            <a:ext cx="155575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2" descr="F:\Наши документы\Vyatkina\Анимация\звездочки\4\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58188" y="142875"/>
            <a:ext cx="2476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2" descr="F:\Наши документы\Vyatkina\Анимация\звездочки\4\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6786563" y="3357563"/>
            <a:ext cx="236537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14" y="0"/>
            <a:ext cx="4898571" cy="6858000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>
            <a:grpSpLocks/>
          </p:cNvGrpSpPr>
          <p:nvPr/>
        </p:nvGrpSpPr>
        <p:grpSpPr bwMode="auto">
          <a:xfrm>
            <a:off x="0" y="-142875"/>
            <a:ext cx="9144000" cy="7216775"/>
            <a:chOff x="0" y="-142901"/>
            <a:chExt cx="9144000" cy="7216309"/>
          </a:xfrm>
        </p:grpSpPr>
        <p:pic>
          <p:nvPicPr>
            <p:cNvPr id="6151" name="Рисунок 5" descr="IMG_4954.JPG"/>
            <p:cNvPicPr>
              <a:picLocks noChangeAspect="1"/>
            </p:cNvPicPr>
            <p:nvPr/>
          </p:nvPicPr>
          <p:blipFill>
            <a:blip r:embed="rId3"/>
            <a:srcRect l="77344" b="14583"/>
            <a:stretch>
              <a:fillRect/>
            </a:stretch>
          </p:blipFill>
          <p:spPr bwMode="auto">
            <a:xfrm rot="10800000">
              <a:off x="0" y="0"/>
              <a:ext cx="207167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2" name="Рисунок 4" descr="IMG_4954.JPG"/>
            <p:cNvPicPr>
              <a:picLocks noChangeAspect="1"/>
            </p:cNvPicPr>
            <p:nvPr/>
          </p:nvPicPr>
          <p:blipFill>
            <a:blip r:embed="rId3"/>
            <a:srcRect l="77344" b="14583"/>
            <a:stretch>
              <a:fillRect/>
            </a:stretch>
          </p:blipFill>
          <p:spPr bwMode="auto">
            <a:xfrm>
              <a:off x="7072330" y="0"/>
              <a:ext cx="207167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Рисунок 3" descr="Омск_КонтареваАнна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8728" y="-142901"/>
              <a:ext cx="6357982" cy="72163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6147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313" y="3714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9500" y="5072063"/>
            <a:ext cx="357188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7543800" y="3857625"/>
            <a:ext cx="3143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10"/>
          <p:cNvSpPr txBox="1">
            <a:spLocks noChangeArrowheads="1"/>
          </p:cNvSpPr>
          <p:nvPr/>
        </p:nvSpPr>
        <p:spPr bwMode="auto">
          <a:xfrm>
            <a:off x="5143500" y="5753100"/>
            <a:ext cx="3857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200">
                <a:solidFill>
                  <a:schemeClr val="bg1"/>
                </a:solidFill>
                <a:latin typeface="Arial" charset="0"/>
                <a:cs typeface="Arial" charset="0"/>
              </a:rPr>
              <a:t>Анна Контарева,                                                    библиотека «Радуга» </a:t>
            </a:r>
          </a:p>
        </p:txBody>
      </p:sp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8" descr="5.jpg"/>
          <p:cNvPicPr>
            <a:picLocks noChangeAspect="1"/>
          </p:cNvPicPr>
          <p:nvPr/>
        </p:nvPicPr>
        <p:blipFill>
          <a:blip r:embed="rId3"/>
          <a:srcRect t="1871" b="43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286625" y="4686300"/>
            <a:ext cx="3143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8134350" y="1571625"/>
            <a:ext cx="223838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4214813" y="3929063"/>
            <a:ext cx="2143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5572125" y="642938"/>
            <a:ext cx="2143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714875" y="542925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357188" y="5753100"/>
            <a:ext cx="3071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Наталья Долгополова,                              детская библиотека 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И.А. Крылова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8" descr="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6858000" y="5753100"/>
            <a:ext cx="19288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200" dirty="0">
                <a:solidFill>
                  <a:srgbClr val="FFFF00"/>
                </a:solidFill>
                <a:latin typeface="Arial" charset="0"/>
                <a:cs typeface="Arial" charset="0"/>
              </a:rPr>
              <a:t>Анастасия </a:t>
            </a:r>
            <a:r>
              <a:rPr lang="ru-RU" sz="1200" dirty="0" err="1">
                <a:solidFill>
                  <a:srgbClr val="FFFF00"/>
                </a:solidFill>
                <a:latin typeface="Arial" charset="0"/>
                <a:cs typeface="Arial" charset="0"/>
              </a:rPr>
              <a:t>Нелюбина</a:t>
            </a:r>
            <a:r>
              <a:rPr lang="ru-RU" sz="1200" dirty="0">
                <a:solidFill>
                  <a:srgbClr val="FFFF00"/>
                </a:solidFill>
                <a:latin typeface="Arial" charset="0"/>
                <a:cs typeface="Arial" charset="0"/>
              </a:rPr>
              <a:t>,                                                    </a:t>
            </a:r>
            <a:r>
              <a:rPr lang="ru-RU" sz="1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Библиотечный центр «Культура Омска» </a:t>
            </a:r>
            <a:endParaRPr lang="ru-RU" sz="1200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8196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704850" y="1062038"/>
            <a:ext cx="223838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3643313" y="214313"/>
            <a:ext cx="2143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571500" y="3214688"/>
            <a:ext cx="2143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4" descr="1.jpg"/>
          <p:cNvPicPr>
            <a:picLocks noChangeAspect="1"/>
          </p:cNvPicPr>
          <p:nvPr/>
        </p:nvPicPr>
        <p:blipFill>
          <a:blip r:embed="rId3"/>
          <a:srcRect r="26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9"/>
          <p:cNvSpPr txBox="1">
            <a:spLocks noChangeArrowheads="1"/>
          </p:cNvSpPr>
          <p:nvPr/>
        </p:nvSpPr>
        <p:spPr bwMode="auto">
          <a:xfrm>
            <a:off x="142875" y="5643563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Arial" charset="0"/>
                <a:cs typeface="Arial" charset="0"/>
              </a:rPr>
              <a:t>Оксана Константинова, </a:t>
            </a:r>
            <a:r>
              <a:rPr lang="ru-RU" sz="12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Компьютерная </a:t>
            </a:r>
            <a:r>
              <a:rPr lang="ru-RU" sz="1200" dirty="0">
                <a:solidFill>
                  <a:srgbClr val="002060"/>
                </a:solidFill>
                <a:latin typeface="Arial" charset="0"/>
                <a:cs typeface="Arial" charset="0"/>
              </a:rPr>
              <a:t>библиотека </a:t>
            </a:r>
          </a:p>
        </p:txBody>
      </p:sp>
      <p:pic>
        <p:nvPicPr>
          <p:cNvPr id="9220" name="Picture 2" descr="F:\Наши документы\Vyatkina\Анимация\звездочки\4\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813" y="214313"/>
            <a:ext cx="2476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2" descr="F:\Наши документы\Vyatkina\Анимация\звездочки\4\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6621463" y="4362450"/>
            <a:ext cx="236537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1" descr="готовая.jpg"/>
          <p:cNvPicPr>
            <a:picLocks noChangeAspect="1"/>
          </p:cNvPicPr>
          <p:nvPr/>
        </p:nvPicPr>
        <p:blipFill>
          <a:blip r:embed="rId3"/>
          <a:srcRect l="4443" t="1241" r="748" b="8977"/>
          <a:stretch>
            <a:fillRect/>
          </a:stretch>
        </p:blipFill>
        <p:spPr bwMode="auto">
          <a:xfrm>
            <a:off x="0" y="-69850"/>
            <a:ext cx="9144000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215063" y="466725"/>
            <a:ext cx="278606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Татьяна </a:t>
            </a:r>
            <a:r>
              <a:rPr lang="ru-RU" sz="1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Раскатова</a:t>
            </a:r>
            <a:r>
              <a:rPr lang="ru-RU" sz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                            Центральная городская библиотека</a:t>
            </a:r>
          </a:p>
        </p:txBody>
      </p:sp>
      <p:pic>
        <p:nvPicPr>
          <p:cNvPr id="10244" name="Picture 2" descr="F:\Наши документы\Vyatkina\Анимация\звездочки\4\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5" y="5357813"/>
            <a:ext cx="2476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2" descr="F:\Наши документы\Vyatkina\Анимация\звездочки\4\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88" y="285750"/>
            <a:ext cx="2476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2" descr="F:\Наши документы\Vyatkina\Анимация\звездочки\4\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357188" y="1928813"/>
            <a:ext cx="236537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9" descr="2 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6715125" y="3214688"/>
            <a:ext cx="223838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2143125" y="3571875"/>
            <a:ext cx="2143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6429375" y="571500"/>
            <a:ext cx="2143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Box 8"/>
          <p:cNvSpPr txBox="1">
            <a:spLocks noChangeArrowheads="1"/>
          </p:cNvSpPr>
          <p:nvPr/>
        </p:nvSpPr>
        <p:spPr bwMode="auto">
          <a:xfrm>
            <a:off x="357188" y="5753100"/>
            <a:ext cx="30718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" charset="0"/>
                <a:cs typeface="Arial" charset="0"/>
              </a:rPr>
              <a:t>Любовь Шевцова,                              </a:t>
            </a:r>
            <a:r>
              <a:rPr lang="ru-RU" sz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Библиотечный центр «Культура Омска»</a:t>
            </a:r>
            <a:endParaRPr lang="ru-RU" sz="12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1" descr="Ольга копия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Box 7"/>
          <p:cNvSpPr txBox="1">
            <a:spLocks noChangeArrowheads="1"/>
          </p:cNvSpPr>
          <p:nvPr/>
        </p:nvSpPr>
        <p:spPr bwMode="auto">
          <a:xfrm>
            <a:off x="214313" y="5753100"/>
            <a:ext cx="2928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" charset="0"/>
                <a:cs typeface="Arial" charset="0"/>
              </a:rPr>
              <a:t>Ольга Кузнецова, </a:t>
            </a:r>
            <a:r>
              <a:rPr lang="ru-RU" sz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                       Компьютерная </a:t>
            </a:r>
            <a:r>
              <a:rPr lang="ru-RU" sz="1200" dirty="0">
                <a:solidFill>
                  <a:schemeClr val="bg1"/>
                </a:solidFill>
                <a:latin typeface="Arial" charset="0"/>
                <a:cs typeface="Arial" charset="0"/>
              </a:rPr>
              <a:t>библиотека </a:t>
            </a:r>
          </a:p>
        </p:txBody>
      </p:sp>
      <p:pic>
        <p:nvPicPr>
          <p:cNvPr id="12292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1562100" y="357188"/>
            <a:ext cx="223838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500063" y="1857375"/>
            <a:ext cx="21431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7358063" y="500063"/>
            <a:ext cx="223837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8501063" y="857250"/>
            <a:ext cx="21431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8358188" y="3500438"/>
            <a:ext cx="2143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2" descr="вережникова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134411" y="5753100"/>
            <a:ext cx="29289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Arial" charset="0"/>
                <a:cs typeface="Arial" charset="0"/>
              </a:rPr>
              <a:t>Елена </a:t>
            </a:r>
            <a:r>
              <a:rPr lang="ru-RU" sz="1200" dirty="0" err="1">
                <a:solidFill>
                  <a:srgbClr val="002060"/>
                </a:solidFill>
                <a:latin typeface="Arial" charset="0"/>
                <a:cs typeface="Arial" charset="0"/>
              </a:rPr>
              <a:t>Вережникова</a:t>
            </a:r>
            <a:r>
              <a:rPr lang="ru-RU" sz="1200" dirty="0">
                <a:solidFill>
                  <a:srgbClr val="002060"/>
                </a:solidFill>
                <a:latin typeface="Arial" charset="0"/>
                <a:cs typeface="Arial" charset="0"/>
              </a:rPr>
              <a:t>,           библиотека им. </a:t>
            </a:r>
            <a:r>
              <a:rPr lang="ru-RU" sz="12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Зои Космодемьянской </a:t>
            </a:r>
            <a:endParaRPr lang="ru-RU" sz="1200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13316" name="Picture 2" descr="F:\Наши документы\Vyatkina\Анимация\звездочки\4\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75" y="4143375"/>
            <a:ext cx="2476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2" descr="F:\Наши документы\Vyatkina\Анимация\звездочки\4\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6715125" y="357188"/>
            <a:ext cx="236538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2" descr="F:\Наши документы\Vyatkina\Анимация\звездочки\4\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7643813" y="5929313"/>
            <a:ext cx="236537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" descr="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7185025" y="5500688"/>
            <a:ext cx="2143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1214438" y="1714500"/>
            <a:ext cx="21431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7"/>
          <p:cNvSpPr txBox="1">
            <a:spLocks noChangeArrowheads="1"/>
          </p:cNvSpPr>
          <p:nvPr/>
        </p:nvSpPr>
        <p:spPr bwMode="auto">
          <a:xfrm>
            <a:off x="357188" y="5753100"/>
            <a:ext cx="3071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" charset="0"/>
                <a:cs typeface="Arial" charset="0"/>
              </a:rPr>
              <a:t>Екатерина </a:t>
            </a:r>
            <a:r>
              <a:rPr lang="ru-RU" sz="1200" dirty="0" err="1">
                <a:solidFill>
                  <a:schemeClr val="bg1"/>
                </a:solidFill>
                <a:latin typeface="Arial" charset="0"/>
                <a:cs typeface="Arial" charset="0"/>
              </a:rPr>
              <a:t>Заседателева</a:t>
            </a:r>
            <a:r>
              <a:rPr lang="ru-RU" sz="1200" dirty="0">
                <a:solidFill>
                  <a:schemeClr val="bg1"/>
                </a:solidFill>
                <a:latin typeface="Arial" charset="0"/>
                <a:cs typeface="Arial" charset="0"/>
              </a:rPr>
              <a:t>,                              </a:t>
            </a:r>
            <a:r>
              <a:rPr lang="ru-RU" sz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Библиотечный центр «Культура Омска»</a:t>
            </a:r>
            <a:endParaRPr lang="ru-RU" sz="12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4342" name="Picture 2" descr="F:\Наши документы\Vyatkina\Анимация\звездочки\4\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571500"/>
            <a:ext cx="2476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2" descr="F:\Наши документы\Vyatkina\Анимация\звездочки\4\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67725" y="5643563"/>
            <a:ext cx="2476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2" descr="F:\Наши документы\Vyatkina\Анимация\звездочки\4\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 flipV="1">
            <a:off x="2357438" y="928688"/>
            <a:ext cx="236537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2" descr="меркина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357188" y="6110288"/>
            <a:ext cx="3071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Arial" charset="0"/>
                <a:cs typeface="Arial" charset="0"/>
              </a:rPr>
              <a:t>Ольга Меркина,                             Центральная городская библиотека</a:t>
            </a:r>
            <a:r>
              <a:rPr lang="ru-RU" sz="120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15364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1071563" y="285750"/>
            <a:ext cx="21431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571500" y="4786313"/>
            <a:ext cx="2143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14" y="0"/>
            <a:ext cx="4898571" cy="6858000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 descr="лена!.jpg"/>
          <p:cNvPicPr>
            <a:picLocks noChangeAspect="1"/>
          </p:cNvPicPr>
          <p:nvPr/>
        </p:nvPicPr>
        <p:blipFill>
          <a:blip r:embed="rId3"/>
          <a:srcRect t="9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8348663" y="4562475"/>
            <a:ext cx="3667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285750" y="578643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4357688" y="214313"/>
            <a:ext cx="2143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3143250" y="214313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2071688" y="3643313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6500813" y="185737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571500" y="571500"/>
            <a:ext cx="5000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6500813" y="4071938"/>
            <a:ext cx="2143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5" name="TextBox 11"/>
          <p:cNvSpPr txBox="1">
            <a:spLocks noChangeArrowheads="1"/>
          </p:cNvSpPr>
          <p:nvPr/>
        </p:nvSpPr>
        <p:spPr bwMode="auto">
          <a:xfrm>
            <a:off x="6000750" y="252413"/>
            <a:ext cx="29289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200" dirty="0">
                <a:solidFill>
                  <a:schemeClr val="bg1"/>
                </a:solidFill>
                <a:latin typeface="Arial" charset="0"/>
                <a:cs typeface="Arial" charset="0"/>
              </a:rPr>
              <a:t>Елена Афанасьева,                        библиотека им. </a:t>
            </a:r>
            <a:r>
              <a:rPr lang="ru-RU" sz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Зои Космодемьянской </a:t>
            </a:r>
            <a:endParaRPr lang="ru-RU" sz="12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29" descr="55010598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7145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11"/>
          <p:cNvSpPr txBox="1">
            <a:spLocks noChangeArrowheads="1"/>
          </p:cNvSpPr>
          <p:nvPr/>
        </p:nvSpPr>
        <p:spPr bwMode="auto">
          <a:xfrm>
            <a:off x="-34925" y="2819400"/>
            <a:ext cx="66436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>
                <a:solidFill>
                  <a:schemeClr val="bg1"/>
                </a:solidFill>
                <a:latin typeface="Arial Narrow" pitchFamily="34" charset="0"/>
              </a:rPr>
              <a:t>Библиотекарь</a:t>
            </a:r>
            <a:endParaRPr lang="ru-RU" sz="200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7412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5929313" y="6453188"/>
            <a:ext cx="404812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0" y="5143500"/>
            <a:ext cx="2889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8358188" y="214313"/>
            <a:ext cx="2762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3714750" y="0"/>
            <a:ext cx="2762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8072438" y="250031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3786188" y="5929313"/>
            <a:ext cx="3143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428625" y="4857750"/>
            <a:ext cx="223838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1571625" y="285750"/>
            <a:ext cx="2143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00063" y="1500188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85813" y="1952625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Decor" pitchFamily="2" charset="0"/>
              </a:rPr>
              <a:t>красивый</a:t>
            </a:r>
            <a:endParaRPr lang="ru-RU" dirty="0">
              <a:solidFill>
                <a:schemeClr val="bg1"/>
              </a:solidFill>
              <a:latin typeface="Decor" pitchFamily="2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nglish dept_.jpg"/>
          <p:cNvPicPr>
            <a:picLocks noChangeAspect="1"/>
          </p:cNvPicPr>
          <p:nvPr/>
        </p:nvPicPr>
        <p:blipFill>
          <a:blip r:embed="rId2"/>
          <a:srcRect r="10575"/>
          <a:stretch>
            <a:fillRect/>
          </a:stretch>
        </p:blipFill>
        <p:spPr>
          <a:xfrm>
            <a:off x="-1" y="0"/>
            <a:ext cx="9215471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14348" y="2357430"/>
            <a:ext cx="7072361" cy="18107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lnSpc>
                <a:spcPts val="6700"/>
              </a:lnSpc>
            </a:pPr>
            <a:r>
              <a:rPr lang="ru-RU" sz="4000" b="1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ЗАРАЗИТЕЛЬНОГО</a:t>
            </a:r>
            <a:r>
              <a:rPr lang="ru-RU" sz="4400" b="1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                                                                  </a:t>
            </a:r>
            <a:r>
              <a:rPr lang="ru-RU" sz="6900" b="1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Ч Т Е Н И Я</a:t>
            </a:r>
            <a:r>
              <a:rPr lang="ru-RU" sz="6600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:</a:t>
            </a:r>
            <a:endParaRPr lang="ru-RU" sz="6900" cap="none" spc="0" dirty="0">
              <a:ln/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8030" y="3929066"/>
            <a:ext cx="6429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Опыт молодых омских библиотекарей</a:t>
            </a:r>
            <a:endParaRPr lang="ru-RU" sz="2200" dirty="0">
              <a:solidFill>
                <a:srgbClr val="004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357166"/>
            <a:ext cx="6429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Бюджетное учреждение города Омска</a:t>
            </a:r>
          </a:p>
          <a:p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«Омские муниципальные библиотеки»</a:t>
            </a:r>
            <a:endParaRPr lang="ru-RU" sz="1400" dirty="0">
              <a:solidFill>
                <a:srgbClr val="004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1934" y="5286388"/>
            <a:ext cx="4857752" cy="1031051"/>
          </a:xfrm>
          <a:prstGeom prst="rect">
            <a:avLst/>
          </a:prstGeom>
          <a:solidFill>
            <a:srgbClr val="FDEADA">
              <a:alpha val="54902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Надежда Ивановна </a:t>
            </a:r>
            <a:r>
              <a:rPr lang="ru-RU" sz="1400" dirty="0" err="1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Вяткина</a:t>
            </a:r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, начальник </a:t>
            </a:r>
          </a:p>
          <a:p>
            <a:pPr algn="r"/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отдела развития и внешних коммуникаций ЦГБ, </a:t>
            </a:r>
          </a:p>
          <a:p>
            <a:pPr algn="r"/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руководитель Молодежного совета БУ г. Омска «ОМБ»</a:t>
            </a:r>
          </a:p>
          <a:p>
            <a:pPr algn="r"/>
            <a:endParaRPr lang="ru-RU" sz="500" dirty="0" smtClean="0">
              <a:solidFill>
                <a:srgbClr val="004C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Контакт: </a:t>
            </a:r>
            <a:r>
              <a:rPr lang="en-US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orvk.omb@mail.ru</a:t>
            </a:r>
            <a:endParaRPr lang="ru-RU" sz="1400" dirty="0">
              <a:solidFill>
                <a:srgbClr val="004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4348" y="1500174"/>
            <a:ext cx="2677336" cy="11541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6900" b="1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ИДЕИ</a:t>
            </a:r>
            <a:endParaRPr lang="ru-RU" sz="6900" b="1" cap="none" spc="0" dirty="0">
              <a:ln/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34925" y="3267075"/>
            <a:ext cx="9178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>
                <a:solidFill>
                  <a:schemeClr val="bg1"/>
                </a:solidFill>
                <a:latin typeface="Arial Narrow" pitchFamily="34" charset="0"/>
              </a:rPr>
              <a:t>Библиотекарь</a:t>
            </a:r>
            <a:endParaRPr lang="ru-RU" sz="10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0" y="2616200"/>
            <a:ext cx="9144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>
                <a:solidFill>
                  <a:schemeClr val="bg1"/>
                </a:solidFill>
                <a:latin typeface="Decor" pitchFamily="2" charset="0"/>
              </a:rPr>
              <a:t>красивый</a:t>
            </a:r>
            <a:endParaRPr lang="ru-RU" sz="1100">
              <a:solidFill>
                <a:schemeClr val="bg1"/>
              </a:solidFill>
              <a:latin typeface="Decor" pitchFamily="2" charset="0"/>
            </a:endParaRPr>
          </a:p>
        </p:txBody>
      </p:sp>
      <p:pic>
        <p:nvPicPr>
          <p:cNvPr id="14" name="Рисунок 13" descr="Нелюбина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663" y="214313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Вережникова.jpg"/>
          <p:cNvPicPr>
            <a:picLocks noChangeAspect="1"/>
          </p:cNvPicPr>
          <p:nvPr/>
        </p:nvPicPr>
        <p:blipFill>
          <a:blip r:embed="rId4"/>
          <a:srcRect l="1773"/>
          <a:stretch>
            <a:fillRect/>
          </a:stretch>
        </p:blipFill>
        <p:spPr bwMode="auto">
          <a:xfrm>
            <a:off x="3357563" y="214313"/>
            <a:ext cx="235743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Константинова.jpg"/>
          <p:cNvPicPr>
            <a:picLocks noChangeAspect="1"/>
          </p:cNvPicPr>
          <p:nvPr/>
        </p:nvPicPr>
        <p:blipFill>
          <a:blip r:embed="rId5"/>
          <a:srcRect l="2898" r="1495"/>
          <a:stretch>
            <a:fillRect/>
          </a:stretch>
        </p:blipFill>
        <p:spPr bwMode="auto">
          <a:xfrm>
            <a:off x="6429375" y="4762500"/>
            <a:ext cx="23574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Кузнецова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0813" y="214313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Раскатова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8" y="2500313"/>
            <a:ext cx="22494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Афанасьева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86125" y="4786313"/>
            <a:ext cx="23764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Беляевская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1475" y="4772025"/>
            <a:ext cx="21907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Контарева.jpg"/>
          <p:cNvPicPr>
            <a:picLocks noChangeAspect="1"/>
          </p:cNvPicPr>
          <p:nvPr/>
        </p:nvPicPr>
        <p:blipFill>
          <a:blip r:embed="rId10"/>
          <a:srcRect l="394" t="526" r="394" b="526"/>
          <a:stretch>
            <a:fillRect/>
          </a:stretch>
        </p:blipFill>
        <p:spPr bwMode="auto">
          <a:xfrm>
            <a:off x="6391275" y="2495550"/>
            <a:ext cx="2395538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25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25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25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25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125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625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125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625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8" descr="5.jpg"/>
          <p:cNvPicPr>
            <a:picLocks noChangeAspect="1"/>
          </p:cNvPicPr>
          <p:nvPr/>
        </p:nvPicPr>
        <p:blipFill>
          <a:blip r:embed="rId3"/>
          <a:srcRect t="1871" b="43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286625" y="4686300"/>
            <a:ext cx="3143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8134350" y="1571625"/>
            <a:ext cx="223838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4214813" y="3929063"/>
            <a:ext cx="2143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5572125" y="642938"/>
            <a:ext cx="2143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714875" y="542925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TextBox 7"/>
          <p:cNvSpPr txBox="1">
            <a:spLocks noChangeArrowheads="1"/>
          </p:cNvSpPr>
          <p:nvPr/>
        </p:nvSpPr>
        <p:spPr bwMode="auto">
          <a:xfrm>
            <a:off x="357188" y="5753100"/>
            <a:ext cx="3071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cs typeface="Arial" charset="0"/>
              </a:rPr>
              <a:t>Наталья Долгополова,                              детская библиотека </a:t>
            </a:r>
            <a:r>
              <a:rPr lang="ru-RU" sz="1200" dirty="0" smtClean="0">
                <a:solidFill>
                  <a:schemeClr val="bg1"/>
                </a:solidFill>
                <a:cs typeface="Arial" charset="0"/>
              </a:rPr>
              <a:t>им. И.А. Крылова</a:t>
            </a:r>
            <a:endParaRPr lang="ru-RU" sz="1200" dirty="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ransition advTm="4000">
    <p:zo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3" descr="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7185025" y="5500688"/>
            <a:ext cx="2143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1214438" y="1714500"/>
            <a:ext cx="21431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357188" y="5753100"/>
            <a:ext cx="30718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cs typeface="Arial" charset="0"/>
              </a:rPr>
              <a:t>Екатерина </a:t>
            </a:r>
            <a:r>
              <a:rPr lang="ru-RU" sz="1200" dirty="0" err="1">
                <a:solidFill>
                  <a:schemeClr val="bg1"/>
                </a:solidFill>
                <a:cs typeface="Arial" charset="0"/>
              </a:rPr>
              <a:t>Заседателева</a:t>
            </a:r>
            <a:r>
              <a:rPr lang="ru-RU" sz="1200" dirty="0">
                <a:solidFill>
                  <a:schemeClr val="bg1"/>
                </a:solidFill>
                <a:cs typeface="Arial" charset="0"/>
              </a:rPr>
              <a:t>,                              </a:t>
            </a:r>
            <a:r>
              <a:rPr lang="ru-RU" sz="1200" dirty="0" smtClean="0">
                <a:solidFill>
                  <a:schemeClr val="bg1"/>
                </a:solidFill>
                <a:cs typeface="Arial" charset="0"/>
              </a:rPr>
              <a:t>Библиотечный центр «Культура Омска»</a:t>
            </a:r>
            <a:endParaRPr lang="ru-RU" sz="12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7414" name="Picture 2" descr="F:\Наши документы\Vyatkina\Анимация\звездочки\4\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571500"/>
            <a:ext cx="2476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2" descr="F:\Наши документы\Vyatkina\Анимация\звездочки\4\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67725" y="5643563"/>
            <a:ext cx="2476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2" descr="F:\Наши документы\Vyatkina\Анимация\звездочки\4\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 flipV="1">
            <a:off x="2357438" y="928688"/>
            <a:ext cx="236537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>
    <p:zo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2" descr="меркина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357188" y="6110288"/>
            <a:ext cx="3071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cs typeface="Arial" charset="0"/>
              </a:rPr>
              <a:t>Ольга Меркина,                             Центральная городская библиотека</a:t>
            </a:r>
            <a:r>
              <a:rPr lang="ru-RU" sz="1200">
                <a:solidFill>
                  <a:srgbClr val="002060"/>
                </a:solidFill>
                <a:cs typeface="Arial" charset="0"/>
              </a:rPr>
              <a:t> </a:t>
            </a:r>
          </a:p>
        </p:txBody>
      </p:sp>
      <p:pic>
        <p:nvPicPr>
          <p:cNvPr id="18436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1071563" y="285750"/>
            <a:ext cx="21431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8" descr="E:\Мои рисунки\Новая папка\4\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571500" y="4786313"/>
            <a:ext cx="2143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jpg"/>
          <p:cNvPicPr>
            <a:picLocks noChangeAspect="1"/>
          </p:cNvPicPr>
          <p:nvPr/>
        </p:nvPicPr>
        <p:blipFill>
          <a:blip r:embed="rId2"/>
          <a:srcRect l="476"/>
          <a:stretch>
            <a:fillRect/>
          </a:stretch>
        </p:blipFill>
        <p:spPr>
          <a:xfrm>
            <a:off x="2146051" y="0"/>
            <a:ext cx="4875234" cy="6858000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nglish dept_.jpg"/>
          <p:cNvPicPr>
            <a:picLocks noChangeAspect="1"/>
          </p:cNvPicPr>
          <p:nvPr/>
        </p:nvPicPr>
        <p:blipFill>
          <a:blip r:embed="rId2"/>
          <a:srcRect r="10575"/>
          <a:stretch>
            <a:fillRect/>
          </a:stretch>
        </p:blipFill>
        <p:spPr>
          <a:xfrm>
            <a:off x="-1" y="0"/>
            <a:ext cx="9215471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14348" y="2357430"/>
            <a:ext cx="7072361" cy="18107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lnSpc>
                <a:spcPts val="6700"/>
              </a:lnSpc>
            </a:pPr>
            <a:r>
              <a:rPr lang="ru-RU" sz="4000" b="1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ЗАРАЗИТЕЛЬНОГО</a:t>
            </a:r>
            <a:r>
              <a:rPr lang="ru-RU" sz="4400" b="1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                                                                  </a:t>
            </a:r>
            <a:r>
              <a:rPr lang="ru-RU" sz="6900" b="1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Ч Т Е Н И Я</a:t>
            </a:r>
            <a:r>
              <a:rPr lang="ru-RU" sz="6600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:</a:t>
            </a:r>
            <a:endParaRPr lang="ru-RU" sz="6900" cap="none" spc="0" dirty="0">
              <a:ln/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8030" y="3929066"/>
            <a:ext cx="6429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Опыт молодых омских библиотекарей</a:t>
            </a:r>
            <a:endParaRPr lang="ru-RU" sz="2200" dirty="0">
              <a:solidFill>
                <a:srgbClr val="004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357166"/>
            <a:ext cx="6429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Бюджетное учреждение города Омска</a:t>
            </a:r>
          </a:p>
          <a:p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«Омские муниципальные библиотеки»</a:t>
            </a:r>
            <a:endParaRPr lang="ru-RU" sz="1400" dirty="0">
              <a:solidFill>
                <a:srgbClr val="004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1934" y="5286388"/>
            <a:ext cx="4857752" cy="1031051"/>
          </a:xfrm>
          <a:prstGeom prst="rect">
            <a:avLst/>
          </a:prstGeom>
          <a:solidFill>
            <a:srgbClr val="FDEADA">
              <a:alpha val="54902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Надежда Ивановна </a:t>
            </a:r>
            <a:r>
              <a:rPr lang="ru-RU" sz="1400" dirty="0" err="1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Вяткина</a:t>
            </a:r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, начальник </a:t>
            </a:r>
          </a:p>
          <a:p>
            <a:pPr algn="r"/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отдела развития и внешних коммуникаций ЦГБ, </a:t>
            </a:r>
          </a:p>
          <a:p>
            <a:pPr algn="r"/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руководитель Молодежного совета БУ г. Омска «ОМБ»</a:t>
            </a:r>
          </a:p>
          <a:p>
            <a:pPr algn="r"/>
            <a:endParaRPr lang="ru-RU" sz="500" dirty="0" smtClean="0">
              <a:solidFill>
                <a:srgbClr val="004C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Контакт: </a:t>
            </a:r>
            <a:r>
              <a:rPr lang="en-US" sz="1400" dirty="0" smtClean="0">
                <a:solidFill>
                  <a:srgbClr val="004C00"/>
                </a:solidFill>
                <a:latin typeface="Arial" pitchFamily="34" charset="0"/>
                <a:cs typeface="Arial" pitchFamily="34" charset="0"/>
              </a:rPr>
              <a:t>orvk.omb@mail.ru</a:t>
            </a:r>
            <a:endParaRPr lang="ru-RU" sz="1400" dirty="0">
              <a:solidFill>
                <a:srgbClr val="004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4348" y="1500174"/>
            <a:ext cx="2677336" cy="11541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6900" b="1" cap="none" spc="0" dirty="0" smtClean="0">
                <a:ln/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ИДЕИ</a:t>
            </a:r>
            <a:endParaRPr lang="ru-RU" sz="6900" b="1" cap="none" spc="0" dirty="0">
              <a:ln/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795</Words>
  <Application>Microsoft Office PowerPoint</Application>
  <PresentationFormat>Экран (4:3)</PresentationFormat>
  <Paragraphs>153</Paragraphs>
  <Slides>76</Slides>
  <Notes>34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</vt:vector>
  </TitlesOfParts>
  <Company>Библиотека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Надя</dc:creator>
  <cp:lastModifiedBy>Надя</cp:lastModifiedBy>
  <cp:revision>154</cp:revision>
  <dcterms:created xsi:type="dcterms:W3CDTF">2011-09-27T04:42:10Z</dcterms:created>
  <dcterms:modified xsi:type="dcterms:W3CDTF">2011-10-06T04:17:55Z</dcterms:modified>
</cp:coreProperties>
</file>