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6" r:id="rId17"/>
    <p:sldId id="275" r:id="rId18"/>
    <p:sldId id="277" r:id="rId19"/>
    <p:sldId id="271" r:id="rId20"/>
    <p:sldId id="270"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11.10.2011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11.10.2011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11.10.2011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11.10.2011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11.10.2011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11.10.2011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980728"/>
            <a:ext cx="6172200" cy="2021610"/>
          </a:xfrm>
        </p:spPr>
        <p:txBody>
          <a:bodyPr/>
          <a:lstStyle/>
          <a:p>
            <a:pPr algn="ctr"/>
            <a:r>
              <a:rPr lang="ru-RU" dirty="0" smtClean="0"/>
              <a:t>Современное пространство библиотек.</a:t>
            </a:r>
            <a:endParaRPr lang="ru-RU" dirty="0"/>
          </a:p>
        </p:txBody>
      </p:sp>
      <p:sp>
        <p:nvSpPr>
          <p:cNvPr id="3" name="Подзаголовок 2"/>
          <p:cNvSpPr>
            <a:spLocks noGrp="1"/>
          </p:cNvSpPr>
          <p:nvPr>
            <p:ph type="subTitle" idx="1"/>
          </p:nvPr>
        </p:nvSpPr>
        <p:spPr>
          <a:xfrm>
            <a:off x="2339752" y="3429000"/>
            <a:ext cx="6172200" cy="1371600"/>
          </a:xfrm>
        </p:spPr>
        <p:txBody>
          <a:bodyPr>
            <a:normAutofit/>
          </a:bodyPr>
          <a:lstStyle/>
          <a:p>
            <a:pPr algn="ctr"/>
            <a:r>
              <a:rPr lang="ru-RU" sz="2400" dirty="0" smtClean="0"/>
              <a:t>На примере </a:t>
            </a:r>
          </a:p>
          <a:p>
            <a:pPr algn="ctr"/>
            <a:r>
              <a:rPr lang="ru-RU" sz="2400" dirty="0" smtClean="0"/>
              <a:t>Российской государственной библиотеки.</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Бодлианская</a:t>
            </a:r>
            <a:r>
              <a:rPr lang="ru-RU" dirty="0" smtClean="0"/>
              <a:t> библиотека в Оксфорде. Великобритания</a:t>
            </a:r>
            <a:endParaRPr lang="ru-RU" dirty="0"/>
          </a:p>
        </p:txBody>
      </p:sp>
      <p:pic>
        <p:nvPicPr>
          <p:cNvPr id="4" name="Содержимое 3" descr="Бодлианская библиотека в Оксфорде. Великобритания.jpg"/>
          <p:cNvPicPr>
            <a:picLocks noGrp="1" noChangeAspect="1"/>
          </p:cNvPicPr>
          <p:nvPr>
            <p:ph sz="quarter" idx="1"/>
          </p:nvPr>
        </p:nvPicPr>
        <p:blipFill>
          <a:blip r:embed="rId2" cstate="print"/>
          <a:stretch>
            <a:fillRect/>
          </a:stretch>
        </p:blipFill>
        <p:spPr>
          <a:xfrm>
            <a:off x="1403648" y="1628800"/>
            <a:ext cx="6048672" cy="452440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Библиотека в Выборге.</a:t>
            </a:r>
            <a:endParaRPr lang="ru-RU" dirty="0"/>
          </a:p>
        </p:txBody>
      </p:sp>
      <p:pic>
        <p:nvPicPr>
          <p:cNvPr id="4" name="Содержимое 3" descr="Библиотека в Выборге..jpg"/>
          <p:cNvPicPr>
            <a:picLocks noGrp="1" noChangeAspect="1"/>
          </p:cNvPicPr>
          <p:nvPr>
            <p:ph sz="quarter" idx="1"/>
          </p:nvPr>
        </p:nvPicPr>
        <p:blipFill>
          <a:blip r:embed="rId2" cstate="print"/>
          <a:stretch>
            <a:fillRect/>
          </a:stretch>
        </p:blipFill>
        <p:spPr>
          <a:xfrm>
            <a:off x="1619672" y="1988840"/>
            <a:ext cx="5522937" cy="41478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Филологическая библиотека в Свободном университете Берлина.</a:t>
            </a:r>
            <a:endParaRPr lang="ru-RU" dirty="0"/>
          </a:p>
        </p:txBody>
      </p:sp>
      <p:pic>
        <p:nvPicPr>
          <p:cNvPr id="4" name="Содержимое 3" descr="Филологическая библиотека в Свободном университете Берлина..jpg"/>
          <p:cNvPicPr>
            <a:picLocks noGrp="1" noChangeAspect="1"/>
          </p:cNvPicPr>
          <p:nvPr>
            <p:ph sz="quarter" idx="1"/>
          </p:nvPr>
        </p:nvPicPr>
        <p:blipFill>
          <a:blip r:embed="rId2" cstate="print"/>
          <a:stretch>
            <a:fillRect/>
          </a:stretch>
        </p:blipFill>
        <p:spPr>
          <a:xfrm>
            <a:off x="1729573" y="1600200"/>
            <a:ext cx="4922853" cy="48736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err="1" smtClean="0"/>
              <a:t>Ратникова</a:t>
            </a:r>
            <a:r>
              <a:rPr lang="ru-RU" dirty="0" smtClean="0"/>
              <a:t> Е.И. </a:t>
            </a:r>
            <a:br>
              <a:rPr lang="ru-RU" dirty="0" smtClean="0"/>
            </a:br>
            <a:r>
              <a:rPr lang="ru-RU" dirty="0" smtClean="0"/>
              <a:t>Понятие «библиотечное пространство»</a:t>
            </a:r>
            <a:endParaRPr lang="ru-RU" dirty="0"/>
          </a:p>
        </p:txBody>
      </p:sp>
      <p:sp>
        <p:nvSpPr>
          <p:cNvPr id="5" name="Содержимое 4"/>
          <p:cNvSpPr>
            <a:spLocks noGrp="1"/>
          </p:cNvSpPr>
          <p:nvPr>
            <p:ph sz="quarter" idx="1"/>
          </p:nvPr>
        </p:nvSpPr>
        <p:spPr/>
        <p:txBody>
          <a:bodyPr>
            <a:normAutofit fontScale="92500"/>
          </a:bodyPr>
          <a:lstStyle/>
          <a:p>
            <a:pPr algn="just"/>
            <a:r>
              <a:rPr lang="ru-RU" dirty="0" smtClean="0"/>
              <a:t>«В организации пространства библиотеки определяющим является функциональный подход. Раз новое время выводит на первый план информационную и коммуникационную функции, в библиотеках соответственно решаются вопросы организации пространства. Действительно, «современная публичная или университетская библиотека уже немыслима без вместительных конференц-залов, оборудованных комфортабельной мебелью и современной техникой. В библиотеках (в читальных залах, коридорах, кабинках для коллективных и индивидуальных занятий и др.) все возрастает количество компьютерных рабочих мест для читателей»</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В. </a:t>
            </a:r>
            <a:r>
              <a:rPr lang="ru-RU" dirty="0" err="1" smtClean="0"/>
              <a:t>Зверевич</a:t>
            </a:r>
            <a:r>
              <a:rPr lang="ru-RU" dirty="0" smtClean="0"/>
              <a:t> </a:t>
            </a:r>
            <a:br>
              <a:rPr lang="ru-RU" dirty="0" smtClean="0"/>
            </a:br>
            <a:r>
              <a:rPr lang="ru-RU" dirty="0" smtClean="0"/>
              <a:t>Британская высшая Школа дизайна</a:t>
            </a:r>
            <a:endParaRPr lang="ru-RU" dirty="0"/>
          </a:p>
        </p:txBody>
      </p:sp>
      <p:sp>
        <p:nvSpPr>
          <p:cNvPr id="3" name="Содержимое 2"/>
          <p:cNvSpPr>
            <a:spLocks noGrp="1"/>
          </p:cNvSpPr>
          <p:nvPr>
            <p:ph sz="quarter" idx="1"/>
          </p:nvPr>
        </p:nvSpPr>
        <p:spPr/>
        <p:txBody>
          <a:bodyPr>
            <a:normAutofit lnSpcReduction="10000"/>
          </a:bodyPr>
          <a:lstStyle/>
          <a:p>
            <a:pPr algn="just"/>
            <a:r>
              <a:rPr lang="ru-RU" dirty="0" smtClean="0"/>
              <a:t>«Основной задачей организации внутреннего библиотечного пространства становится рациональное размещение несущих различную нагрузку зон. Зонирование должно быть произведено таким образом, чтобы пользователям были обеспечены максимально комфортные условия для работы, чтобы обслуживание пользователей осуществлялось наиболее эффективно, чтобы ассортимент услуг был как можно более разнообразным, чтобы потоки читателей минимально пересекались друг с другом, и чтобы все элементы пространства соответствовали принятым санитарным и техническим нормам»</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Зонирование в РГБ.</a:t>
            </a:r>
            <a:br>
              <a:rPr lang="ru-RU" dirty="0" smtClean="0"/>
            </a:br>
            <a:r>
              <a:rPr lang="ru-RU" dirty="0" smtClean="0"/>
              <a:t>Читальный зал</a:t>
            </a:r>
            <a:r>
              <a:rPr lang="en-US" dirty="0" smtClean="0"/>
              <a:t> </a:t>
            </a:r>
            <a:r>
              <a:rPr lang="ru-RU" dirty="0" smtClean="0"/>
              <a:t>№ 2</a:t>
            </a:r>
            <a:endParaRPr lang="ru-RU" dirty="0"/>
          </a:p>
        </p:txBody>
      </p:sp>
      <p:pic>
        <p:nvPicPr>
          <p:cNvPr id="4" name="Содержимое 3" descr="DSC00286.JPG"/>
          <p:cNvPicPr>
            <a:picLocks noGrp="1" noChangeAspect="1"/>
          </p:cNvPicPr>
          <p:nvPr>
            <p:ph sz="quarter" idx="1"/>
          </p:nvPr>
        </p:nvPicPr>
        <p:blipFill>
          <a:blip r:embed="rId2" cstate="print"/>
          <a:stretch>
            <a:fillRect/>
          </a:stretch>
        </p:blipFill>
        <p:spPr>
          <a:xfrm>
            <a:off x="500034" y="1571612"/>
            <a:ext cx="2724151" cy="2043113"/>
          </a:xfrm>
        </p:spPr>
      </p:pic>
      <p:pic>
        <p:nvPicPr>
          <p:cNvPr id="5" name="Рисунок 4" descr="DSC00287.JPG"/>
          <p:cNvPicPr>
            <a:picLocks noChangeAspect="1"/>
          </p:cNvPicPr>
          <p:nvPr/>
        </p:nvPicPr>
        <p:blipFill>
          <a:blip r:embed="rId3" cstate="print"/>
          <a:stretch>
            <a:fillRect/>
          </a:stretch>
        </p:blipFill>
        <p:spPr>
          <a:xfrm>
            <a:off x="4143372" y="4572008"/>
            <a:ext cx="2928926" cy="2035960"/>
          </a:xfrm>
          <a:prstGeom prst="rect">
            <a:avLst/>
          </a:prstGeom>
        </p:spPr>
      </p:pic>
      <p:pic>
        <p:nvPicPr>
          <p:cNvPr id="6" name="Рисунок 5" descr="DSC00288.JPG"/>
          <p:cNvPicPr>
            <a:picLocks noChangeAspect="1"/>
          </p:cNvPicPr>
          <p:nvPr/>
        </p:nvPicPr>
        <p:blipFill>
          <a:blip r:embed="rId4" cstate="print"/>
          <a:stretch>
            <a:fillRect/>
          </a:stretch>
        </p:blipFill>
        <p:spPr>
          <a:xfrm>
            <a:off x="4286248" y="1643050"/>
            <a:ext cx="3500430" cy="2625323"/>
          </a:xfrm>
          <a:prstGeom prst="rect">
            <a:avLst/>
          </a:prstGeom>
        </p:spPr>
      </p:pic>
      <p:pic>
        <p:nvPicPr>
          <p:cNvPr id="7" name="Рисунок 6" descr="DSC00289.JPG"/>
          <p:cNvPicPr>
            <a:picLocks noChangeAspect="1"/>
          </p:cNvPicPr>
          <p:nvPr/>
        </p:nvPicPr>
        <p:blipFill>
          <a:blip r:embed="rId5" cstate="print"/>
          <a:stretch>
            <a:fillRect/>
          </a:stretch>
        </p:blipFill>
        <p:spPr>
          <a:xfrm>
            <a:off x="714348" y="3857628"/>
            <a:ext cx="3143272" cy="26789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Зонирование в РГБ.</a:t>
            </a:r>
            <a:br>
              <a:rPr lang="ru-RU" dirty="0" smtClean="0"/>
            </a:br>
            <a:r>
              <a:rPr lang="ru-RU" dirty="0" smtClean="0"/>
              <a:t>Читальный зал №2</a:t>
            </a:r>
            <a:endParaRPr lang="ru-RU" dirty="0"/>
          </a:p>
        </p:txBody>
      </p:sp>
      <p:pic>
        <p:nvPicPr>
          <p:cNvPr id="4" name="Содержимое 3" descr="DSC00292.JPG"/>
          <p:cNvPicPr>
            <a:picLocks noGrp="1" noChangeAspect="1"/>
          </p:cNvPicPr>
          <p:nvPr>
            <p:ph sz="quarter" idx="1"/>
          </p:nvPr>
        </p:nvPicPr>
        <p:blipFill>
          <a:blip r:embed="rId2" cstate="print"/>
          <a:stretch>
            <a:fillRect/>
          </a:stretch>
        </p:blipFill>
        <p:spPr>
          <a:xfrm>
            <a:off x="785786" y="4572008"/>
            <a:ext cx="2762270" cy="2071702"/>
          </a:xfrm>
        </p:spPr>
      </p:pic>
      <p:pic>
        <p:nvPicPr>
          <p:cNvPr id="5" name="Рисунок 4" descr="DSC00293.JPG"/>
          <p:cNvPicPr>
            <a:picLocks noChangeAspect="1"/>
          </p:cNvPicPr>
          <p:nvPr/>
        </p:nvPicPr>
        <p:blipFill>
          <a:blip r:embed="rId3" cstate="print"/>
          <a:stretch>
            <a:fillRect/>
          </a:stretch>
        </p:blipFill>
        <p:spPr>
          <a:xfrm>
            <a:off x="4429124" y="3714753"/>
            <a:ext cx="3619525" cy="2714644"/>
          </a:xfrm>
          <a:prstGeom prst="rect">
            <a:avLst/>
          </a:prstGeom>
        </p:spPr>
      </p:pic>
      <p:pic>
        <p:nvPicPr>
          <p:cNvPr id="6" name="Рисунок 5" descr="DSC00301.JPG"/>
          <p:cNvPicPr>
            <a:picLocks noChangeAspect="1"/>
          </p:cNvPicPr>
          <p:nvPr/>
        </p:nvPicPr>
        <p:blipFill>
          <a:blip r:embed="rId4" cstate="print"/>
          <a:stretch>
            <a:fillRect/>
          </a:stretch>
        </p:blipFill>
        <p:spPr>
          <a:xfrm>
            <a:off x="500034" y="1571612"/>
            <a:ext cx="3714744" cy="2786058"/>
          </a:xfrm>
          <a:prstGeom prst="rect">
            <a:avLst/>
          </a:prstGeom>
        </p:spPr>
      </p:pic>
      <p:pic>
        <p:nvPicPr>
          <p:cNvPr id="7" name="Рисунок 6" descr="DSC00294.JPG"/>
          <p:cNvPicPr>
            <a:picLocks noChangeAspect="1"/>
          </p:cNvPicPr>
          <p:nvPr/>
        </p:nvPicPr>
        <p:blipFill>
          <a:blip r:embed="rId5" cstate="print"/>
          <a:stretch>
            <a:fillRect/>
          </a:stretch>
        </p:blipFill>
        <p:spPr>
          <a:xfrm>
            <a:off x="6357950" y="928670"/>
            <a:ext cx="1928808" cy="25717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Зонирование в РГБ.</a:t>
            </a:r>
            <a:br>
              <a:rPr lang="ru-RU" dirty="0" smtClean="0"/>
            </a:br>
            <a:r>
              <a:rPr lang="ru-RU" dirty="0" smtClean="0"/>
              <a:t>Центральный подсобный фонд</a:t>
            </a:r>
            <a:endParaRPr lang="ru-RU" dirty="0"/>
          </a:p>
        </p:txBody>
      </p:sp>
      <p:pic>
        <p:nvPicPr>
          <p:cNvPr id="4" name="Содержимое 3" descr="DSC00295.JPG"/>
          <p:cNvPicPr>
            <a:picLocks noGrp="1" noChangeAspect="1"/>
          </p:cNvPicPr>
          <p:nvPr>
            <p:ph sz="quarter" idx="1"/>
          </p:nvPr>
        </p:nvPicPr>
        <p:blipFill>
          <a:blip r:embed="rId2" cstate="print"/>
          <a:stretch>
            <a:fillRect/>
          </a:stretch>
        </p:blipFill>
        <p:spPr>
          <a:xfrm>
            <a:off x="941917" y="1600201"/>
            <a:ext cx="3581408" cy="2686056"/>
          </a:xfrm>
        </p:spPr>
      </p:pic>
      <p:pic>
        <p:nvPicPr>
          <p:cNvPr id="5" name="Рисунок 4" descr="DSC00296.JPG"/>
          <p:cNvPicPr>
            <a:picLocks noChangeAspect="1"/>
          </p:cNvPicPr>
          <p:nvPr/>
        </p:nvPicPr>
        <p:blipFill>
          <a:blip r:embed="rId3" cstate="print"/>
          <a:stretch>
            <a:fillRect/>
          </a:stretch>
        </p:blipFill>
        <p:spPr>
          <a:xfrm>
            <a:off x="4214810" y="3500438"/>
            <a:ext cx="3643306" cy="27324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Зонирование в РГБ</a:t>
            </a:r>
            <a:endParaRPr lang="ru-RU" dirty="0"/>
          </a:p>
        </p:txBody>
      </p:sp>
      <p:pic>
        <p:nvPicPr>
          <p:cNvPr id="4" name="Содержимое 3" descr="DSC00298.JPG"/>
          <p:cNvPicPr>
            <a:picLocks noGrp="1" noChangeAspect="1"/>
          </p:cNvPicPr>
          <p:nvPr>
            <p:ph sz="quarter" idx="1"/>
          </p:nvPr>
        </p:nvPicPr>
        <p:blipFill>
          <a:blip r:embed="rId2" cstate="print"/>
          <a:stretch>
            <a:fillRect/>
          </a:stretch>
        </p:blipFill>
        <p:spPr>
          <a:xfrm>
            <a:off x="357158" y="1643050"/>
            <a:ext cx="2438400" cy="1828800"/>
          </a:xfrm>
        </p:spPr>
      </p:pic>
      <p:pic>
        <p:nvPicPr>
          <p:cNvPr id="5" name="Рисунок 4" descr="DSC00297.JPG"/>
          <p:cNvPicPr>
            <a:picLocks noChangeAspect="1"/>
          </p:cNvPicPr>
          <p:nvPr/>
        </p:nvPicPr>
        <p:blipFill>
          <a:blip r:embed="rId3" cstate="print"/>
          <a:stretch>
            <a:fillRect/>
          </a:stretch>
        </p:blipFill>
        <p:spPr>
          <a:xfrm>
            <a:off x="6000760" y="1643050"/>
            <a:ext cx="2476518" cy="1857388"/>
          </a:xfrm>
          <a:prstGeom prst="rect">
            <a:avLst/>
          </a:prstGeom>
        </p:spPr>
      </p:pic>
      <p:pic>
        <p:nvPicPr>
          <p:cNvPr id="6" name="Рисунок 5" descr="DSC00299.JPG"/>
          <p:cNvPicPr>
            <a:picLocks noChangeAspect="1"/>
          </p:cNvPicPr>
          <p:nvPr/>
        </p:nvPicPr>
        <p:blipFill>
          <a:blip r:embed="rId4" cstate="print"/>
          <a:stretch>
            <a:fillRect/>
          </a:stretch>
        </p:blipFill>
        <p:spPr>
          <a:xfrm>
            <a:off x="357158" y="4214818"/>
            <a:ext cx="3143240" cy="2357430"/>
          </a:xfrm>
          <a:prstGeom prst="rect">
            <a:avLst/>
          </a:prstGeom>
        </p:spPr>
      </p:pic>
      <p:pic>
        <p:nvPicPr>
          <p:cNvPr id="7" name="Рисунок 6" descr="DSC00300.JPG"/>
          <p:cNvPicPr>
            <a:picLocks noChangeAspect="1"/>
          </p:cNvPicPr>
          <p:nvPr/>
        </p:nvPicPr>
        <p:blipFill>
          <a:blip r:embed="rId5" cstate="print"/>
          <a:stretch>
            <a:fillRect/>
          </a:stretch>
        </p:blipFill>
        <p:spPr>
          <a:xfrm>
            <a:off x="4786314" y="4214818"/>
            <a:ext cx="3286116" cy="2464587"/>
          </a:xfrm>
          <a:prstGeom prst="rect">
            <a:avLst/>
          </a:prstGeom>
        </p:spPr>
      </p:pic>
      <p:pic>
        <p:nvPicPr>
          <p:cNvPr id="8" name="Рисунок 7" descr="DSC00303.JPG"/>
          <p:cNvPicPr>
            <a:picLocks noChangeAspect="1"/>
          </p:cNvPicPr>
          <p:nvPr/>
        </p:nvPicPr>
        <p:blipFill>
          <a:blip r:embed="rId6" cstate="print"/>
          <a:stretch>
            <a:fillRect/>
          </a:stretch>
        </p:blipFill>
        <p:spPr>
          <a:xfrm>
            <a:off x="2928926" y="2000240"/>
            <a:ext cx="2917024" cy="28575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Новосибирске построят библиотеку в виде стопки книг</a:t>
            </a:r>
            <a:endParaRPr lang="ru-RU" dirty="0"/>
          </a:p>
        </p:txBody>
      </p:sp>
      <p:pic>
        <p:nvPicPr>
          <p:cNvPr id="4" name="Содержимое 3" descr="Новосибирск планы.jpg"/>
          <p:cNvPicPr>
            <a:picLocks noGrp="1" noChangeAspect="1"/>
          </p:cNvPicPr>
          <p:nvPr>
            <p:ph sz="quarter" idx="1"/>
          </p:nvPr>
        </p:nvPicPr>
        <p:blipFill>
          <a:blip r:embed="rId2" cstate="print"/>
          <a:stretch>
            <a:fillRect/>
          </a:stretch>
        </p:blipFill>
        <p:spPr>
          <a:xfrm>
            <a:off x="1314450" y="1984375"/>
            <a:ext cx="5753100" cy="41052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Российская Государственная Библиотека</a:t>
            </a:r>
            <a:endParaRPr lang="ru-RU" dirty="0"/>
          </a:p>
        </p:txBody>
      </p:sp>
      <p:pic>
        <p:nvPicPr>
          <p:cNvPr id="4" name="Содержимое 3" descr="4ced0cdda0dd8613975282.550x340c.jpg"/>
          <p:cNvPicPr>
            <a:picLocks noGrp="1" noChangeAspect="1"/>
          </p:cNvPicPr>
          <p:nvPr>
            <p:ph sz="quarter" idx="1"/>
          </p:nvPr>
        </p:nvPicPr>
        <p:blipFill>
          <a:blip r:embed="rId2" cstate="print"/>
          <a:stretch>
            <a:fillRect/>
          </a:stretch>
        </p:blipFill>
        <p:spPr>
          <a:xfrm>
            <a:off x="877780" y="1988839"/>
            <a:ext cx="7078595" cy="437585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Майкл Кросби  </a:t>
            </a:r>
            <a:br>
              <a:rPr lang="ru-RU" dirty="0" smtClean="0"/>
            </a:br>
            <a:r>
              <a:rPr lang="ru-RU" dirty="0" err="1" smtClean="0"/>
              <a:t>Architecture</a:t>
            </a:r>
            <a:r>
              <a:rPr lang="ru-RU" dirty="0" smtClean="0"/>
              <a:t> </a:t>
            </a:r>
            <a:r>
              <a:rPr lang="ru-RU" dirty="0" err="1" smtClean="0"/>
              <a:t>for</a:t>
            </a:r>
            <a:r>
              <a:rPr lang="ru-RU" dirty="0" smtClean="0"/>
              <a:t> </a:t>
            </a:r>
            <a:r>
              <a:rPr lang="ru-RU" dirty="0" err="1" smtClean="0"/>
              <a:t>the</a:t>
            </a:r>
            <a:r>
              <a:rPr lang="ru-RU" dirty="0" smtClean="0"/>
              <a:t> </a:t>
            </a:r>
            <a:r>
              <a:rPr lang="ru-RU" dirty="0" err="1" smtClean="0"/>
              <a:t>Books</a:t>
            </a:r>
            <a:endParaRPr lang="ru-RU" dirty="0"/>
          </a:p>
        </p:txBody>
      </p:sp>
      <p:sp>
        <p:nvSpPr>
          <p:cNvPr id="3" name="Содержимое 2"/>
          <p:cNvSpPr>
            <a:spLocks noGrp="1"/>
          </p:cNvSpPr>
          <p:nvPr>
            <p:ph sz="quarter" idx="1"/>
          </p:nvPr>
        </p:nvSpPr>
        <p:spPr>
          <a:xfrm>
            <a:off x="539552" y="2636912"/>
            <a:ext cx="7385248" cy="3837040"/>
          </a:xfrm>
        </p:spPr>
        <p:txBody>
          <a:bodyPr/>
          <a:lstStyle/>
          <a:p>
            <a:pPr algn="just"/>
            <a:r>
              <a:rPr lang="ru-RU" i="1" dirty="0" smtClean="0"/>
              <a:t>«Как монастырь в Средние века, библиотека – это аванпост цивилизации для любого сообщества. Библиотека стала неотъемлемой частью структуры любого города наряду с офисом местной власти, школой, церковью и банком»</a:t>
            </a:r>
            <a:r>
              <a:rPr lang="ru-RU" dirty="0" smtClean="0"/>
              <a:t>.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67544" y="1984248"/>
            <a:ext cx="7467600" cy="4873752"/>
          </a:xfrm>
        </p:spPr>
        <p:txBody>
          <a:bodyPr/>
          <a:lstStyle/>
          <a:p>
            <a:pPr algn="just"/>
            <a:r>
              <a:rPr lang="ru-RU" dirty="0" smtClean="0"/>
              <a:t>Безусловно, чтобы быть востребованными, библиотекам необходимо приспосабливаться к меняющимся условиям и предлагать своим пользователям те формы обслуживания и коммуникации, которые те ждут от нее в данный момент, так как инновационными раз и навсегда стать не возможно.</a:t>
            </a:r>
          </a:p>
          <a:p>
            <a:pPr algn="just"/>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60848"/>
            <a:ext cx="7467600" cy="1143000"/>
          </a:xfrm>
        </p:spPr>
        <p:txBody>
          <a:bodyPr/>
          <a:lstStyle/>
          <a:p>
            <a:pPr algn="ctr"/>
            <a:r>
              <a:rPr lang="ru-RU" b="1" dirty="0" smtClean="0"/>
              <a:t>Спасибо за внимание!</a:t>
            </a:r>
            <a:br>
              <a:rPr lang="ru-RU" b="1" dirty="0" smtClean="0"/>
            </a:br>
            <a:endParaRPr lang="ru-RU" b="1" dirty="0"/>
          </a:p>
        </p:txBody>
      </p:sp>
      <p:sp>
        <p:nvSpPr>
          <p:cNvPr id="3" name="Содержимое 2"/>
          <p:cNvSpPr>
            <a:spLocks noGrp="1"/>
          </p:cNvSpPr>
          <p:nvPr>
            <p:ph sz="quarter" idx="1"/>
          </p:nvPr>
        </p:nvSpPr>
        <p:spPr>
          <a:xfrm>
            <a:off x="457200" y="3861048"/>
            <a:ext cx="7467600" cy="2612904"/>
          </a:xfrm>
        </p:spPr>
        <p:txBody>
          <a:bodyPr>
            <a:normAutofit lnSpcReduction="10000"/>
          </a:bodyPr>
          <a:lstStyle/>
          <a:p>
            <a:pPr algn="r">
              <a:buNone/>
            </a:pPr>
            <a:endParaRPr lang="en-US" dirty="0" smtClean="0"/>
          </a:p>
          <a:p>
            <a:pPr algn="r">
              <a:buNone/>
            </a:pPr>
            <a:endParaRPr lang="en-US" b="1" dirty="0" smtClean="0"/>
          </a:p>
          <a:p>
            <a:pPr algn="r">
              <a:buNone/>
            </a:pPr>
            <a:endParaRPr lang="en-US" dirty="0" smtClean="0"/>
          </a:p>
          <a:p>
            <a:pPr algn="r">
              <a:buNone/>
            </a:pPr>
            <a:r>
              <a:rPr lang="ru-RU" dirty="0" smtClean="0"/>
              <a:t>Главный библиотекарь РГБ,</a:t>
            </a:r>
          </a:p>
          <a:p>
            <a:pPr algn="r">
              <a:buNone/>
            </a:pPr>
            <a:r>
              <a:rPr lang="ru-RU" dirty="0" smtClean="0"/>
              <a:t>Данилина Екатерина Александровна</a:t>
            </a:r>
          </a:p>
          <a:p>
            <a:pPr algn="r">
              <a:buNone/>
            </a:pPr>
            <a:r>
              <a:rPr lang="en-US" dirty="0" smtClean="0"/>
              <a:t>Kitaeva.EA@yandex.ru</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Российская национальная библиотека</a:t>
            </a:r>
            <a:endParaRPr lang="ru-RU" dirty="0"/>
          </a:p>
        </p:txBody>
      </p:sp>
      <p:pic>
        <p:nvPicPr>
          <p:cNvPr id="6" name="Содержимое 5" descr="0_d908_11c8c0b1_XL.jpeg"/>
          <p:cNvPicPr>
            <a:picLocks noGrp="1" noChangeAspect="1"/>
          </p:cNvPicPr>
          <p:nvPr>
            <p:ph sz="quarter" idx="1"/>
          </p:nvPr>
        </p:nvPicPr>
        <p:blipFill>
          <a:blip r:embed="rId2" cstate="print"/>
          <a:stretch>
            <a:fillRect/>
          </a:stretch>
        </p:blipFill>
        <p:spPr>
          <a:xfrm>
            <a:off x="1187624" y="1628800"/>
            <a:ext cx="6627976" cy="441589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Залы РНБ</a:t>
            </a:r>
            <a:endParaRPr lang="ru-RU" dirty="0"/>
          </a:p>
        </p:txBody>
      </p:sp>
      <p:pic>
        <p:nvPicPr>
          <p:cNvPr id="4" name="Содержимое 3" descr="59575_or.jpg"/>
          <p:cNvPicPr>
            <a:picLocks noGrp="1" noChangeAspect="1"/>
          </p:cNvPicPr>
          <p:nvPr>
            <p:ph sz="quarter" idx="1"/>
          </p:nvPr>
        </p:nvPicPr>
        <p:blipFill>
          <a:blip r:embed="rId2" cstate="print"/>
          <a:stretch>
            <a:fillRect/>
          </a:stretch>
        </p:blipFill>
        <p:spPr>
          <a:xfrm>
            <a:off x="755576" y="2955263"/>
            <a:ext cx="4104456" cy="3521194"/>
          </a:xfrm>
        </p:spPr>
      </p:pic>
      <p:pic>
        <p:nvPicPr>
          <p:cNvPr id="5" name="Рисунок 4" descr="rnb-o.jpg"/>
          <p:cNvPicPr>
            <a:picLocks noChangeAspect="1"/>
          </p:cNvPicPr>
          <p:nvPr/>
        </p:nvPicPr>
        <p:blipFill>
          <a:blip r:embed="rId3" cstate="print"/>
          <a:stretch>
            <a:fillRect/>
          </a:stretch>
        </p:blipFill>
        <p:spPr>
          <a:xfrm>
            <a:off x="4382703" y="1628800"/>
            <a:ext cx="4124228" cy="3096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State library Victoria , </a:t>
            </a:r>
            <a:r>
              <a:rPr lang="ru-RU" dirty="0" smtClean="0"/>
              <a:t/>
            </a:r>
            <a:br>
              <a:rPr lang="ru-RU" dirty="0" smtClean="0"/>
            </a:br>
            <a:r>
              <a:rPr lang="en-US" dirty="0" err="1" smtClean="0"/>
              <a:t>библиотека</a:t>
            </a:r>
            <a:r>
              <a:rPr lang="en-US" dirty="0" smtClean="0"/>
              <a:t> в </a:t>
            </a:r>
            <a:r>
              <a:rPr lang="en-US" dirty="0" err="1" smtClean="0"/>
              <a:t>Сиднее</a:t>
            </a:r>
            <a:endParaRPr lang="ru-RU" dirty="0"/>
          </a:p>
        </p:txBody>
      </p:sp>
      <p:pic>
        <p:nvPicPr>
          <p:cNvPr id="4" name="Содержимое 3" descr="State library Victoria , библиотека в Сиднее.JPG"/>
          <p:cNvPicPr>
            <a:picLocks noGrp="1" noChangeAspect="1"/>
          </p:cNvPicPr>
          <p:nvPr>
            <p:ph sz="quarter" idx="1"/>
          </p:nvPr>
        </p:nvPicPr>
        <p:blipFill>
          <a:blip r:embed="rId2" cstate="print"/>
          <a:stretch>
            <a:fillRect/>
          </a:stretch>
        </p:blipFill>
        <p:spPr>
          <a:xfrm>
            <a:off x="2555776" y="1628800"/>
            <a:ext cx="4032448" cy="4762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Библиотека - </a:t>
            </a:r>
            <a:r>
              <a:rPr lang="ru-RU" sz="2400" dirty="0" err="1" smtClean="0"/>
              <a:t>медиа-центр</a:t>
            </a:r>
            <a:r>
              <a:rPr lang="ru-RU" sz="2400" dirty="0" smtClean="0"/>
              <a:t> Бранденбургского технического университета. Германия</a:t>
            </a:r>
            <a:endParaRPr lang="ru-RU" sz="2400" dirty="0"/>
          </a:p>
        </p:txBody>
      </p:sp>
      <p:pic>
        <p:nvPicPr>
          <p:cNvPr id="4" name="Содержимое 3" descr="50766.jpg"/>
          <p:cNvPicPr>
            <a:picLocks noGrp="1" noChangeAspect="1"/>
          </p:cNvPicPr>
          <p:nvPr>
            <p:ph sz="quarter" idx="1"/>
          </p:nvPr>
        </p:nvPicPr>
        <p:blipFill>
          <a:blip r:embed="rId2" cstate="print"/>
          <a:stretch>
            <a:fillRect/>
          </a:stretch>
        </p:blipFill>
        <p:spPr>
          <a:xfrm>
            <a:off x="1095375" y="1712912"/>
            <a:ext cx="6191250" cy="4648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t>Читальный зал</a:t>
            </a:r>
            <a:br>
              <a:rPr lang="ru-RU" sz="2400" dirty="0" smtClean="0"/>
            </a:br>
            <a:r>
              <a:rPr lang="ru-RU" sz="2400" dirty="0" smtClean="0"/>
              <a:t>библиотеки - </a:t>
            </a:r>
            <a:r>
              <a:rPr lang="ru-RU" sz="2400" dirty="0" err="1" smtClean="0"/>
              <a:t>медиа-центра</a:t>
            </a:r>
            <a:r>
              <a:rPr lang="ru-RU" sz="2400" dirty="0" smtClean="0"/>
              <a:t> Бранденбургского технического университета. Германия</a:t>
            </a:r>
            <a:endParaRPr lang="ru-RU" sz="2400" dirty="0"/>
          </a:p>
        </p:txBody>
      </p:sp>
      <p:pic>
        <p:nvPicPr>
          <p:cNvPr id="4" name="Содержимое 3" descr="Библиотека - медиа-центр Бранденбургского технического университета. Германия.jpg"/>
          <p:cNvPicPr>
            <a:picLocks noGrp="1" noChangeAspect="1"/>
          </p:cNvPicPr>
          <p:nvPr>
            <p:ph sz="quarter" idx="1"/>
          </p:nvPr>
        </p:nvPicPr>
        <p:blipFill>
          <a:blip r:embed="rId2" cstate="print"/>
          <a:stretch>
            <a:fillRect/>
          </a:stretch>
        </p:blipFill>
        <p:spPr>
          <a:xfrm>
            <a:off x="1095375" y="1960562"/>
            <a:ext cx="6191250" cy="41529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t>Библиотека им. </a:t>
            </a:r>
            <a:r>
              <a:rPr lang="ru-RU" sz="2400" dirty="0" err="1" smtClean="0"/>
              <a:t>Гейзела</a:t>
            </a:r>
            <a:r>
              <a:rPr lang="ru-RU" sz="2400" dirty="0" smtClean="0"/>
              <a:t> Калифорнийского университета.</a:t>
            </a:r>
            <a:br>
              <a:rPr lang="ru-RU" sz="2400" dirty="0" smtClean="0"/>
            </a:br>
            <a:r>
              <a:rPr lang="ru-RU" sz="2400" dirty="0" err="1" smtClean="0"/>
              <a:t>Cан</a:t>
            </a:r>
            <a:r>
              <a:rPr lang="ru-RU" sz="2400" dirty="0" smtClean="0"/>
              <a:t> Диего</a:t>
            </a:r>
            <a:endParaRPr lang="ru-RU" sz="2400" dirty="0"/>
          </a:p>
        </p:txBody>
      </p:sp>
      <p:pic>
        <p:nvPicPr>
          <p:cNvPr id="4" name="Содержимое 3" descr="Библиотека им. Гейзела Калифорнийского университета Cан Диего.gif"/>
          <p:cNvPicPr>
            <a:picLocks noGrp="1" noChangeAspect="1"/>
          </p:cNvPicPr>
          <p:nvPr>
            <p:ph sz="quarter" idx="1"/>
          </p:nvPr>
        </p:nvPicPr>
        <p:blipFill>
          <a:blip r:embed="rId2" cstate="print"/>
          <a:stretch>
            <a:fillRect/>
          </a:stretch>
        </p:blipFill>
        <p:spPr>
          <a:xfrm>
            <a:off x="1333500" y="1893887"/>
            <a:ext cx="5715000" cy="42862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Читальный зал. </a:t>
            </a:r>
            <a:br>
              <a:rPr lang="ru-RU" sz="2000" dirty="0" smtClean="0"/>
            </a:br>
            <a:r>
              <a:rPr lang="ru-RU" sz="2000" dirty="0" smtClean="0"/>
              <a:t>Библиотека им. </a:t>
            </a:r>
            <a:r>
              <a:rPr lang="ru-RU" sz="2000" dirty="0" err="1" smtClean="0"/>
              <a:t>Гейзела</a:t>
            </a:r>
            <a:r>
              <a:rPr lang="ru-RU" sz="2000" dirty="0" smtClean="0"/>
              <a:t> Калифорнийского университета.</a:t>
            </a:r>
            <a:br>
              <a:rPr lang="ru-RU" sz="2000" dirty="0" smtClean="0"/>
            </a:br>
            <a:r>
              <a:rPr lang="ru-RU" sz="2000" dirty="0" smtClean="0"/>
              <a:t> </a:t>
            </a:r>
            <a:r>
              <a:rPr lang="ru-RU" sz="2000" dirty="0" err="1" smtClean="0"/>
              <a:t>Cан</a:t>
            </a:r>
            <a:r>
              <a:rPr lang="ru-RU" sz="2000" dirty="0" smtClean="0"/>
              <a:t> Диего</a:t>
            </a:r>
            <a:endParaRPr lang="ru-RU" sz="2000" dirty="0"/>
          </a:p>
        </p:txBody>
      </p:sp>
      <p:pic>
        <p:nvPicPr>
          <p:cNvPr id="4" name="Содержимое 3" descr="Библиотека им. Гейзела Калифорнийского университета Cан Диего.png"/>
          <p:cNvPicPr>
            <a:picLocks noGrp="1" noChangeAspect="1"/>
          </p:cNvPicPr>
          <p:nvPr>
            <p:ph sz="quarter" idx="1"/>
          </p:nvPr>
        </p:nvPicPr>
        <p:blipFill>
          <a:blip r:embed="rId2" cstate="print"/>
          <a:stretch>
            <a:fillRect/>
          </a:stretch>
        </p:blipFill>
        <p:spPr>
          <a:xfrm>
            <a:off x="1133475" y="1751012"/>
            <a:ext cx="6115050"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TotalTime>
  <Words>327</Words>
  <Application>Microsoft Office PowerPoint</Application>
  <PresentationFormat>Экран (4:3)</PresentationFormat>
  <Paragraphs>33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Современное пространство библиотек.</vt:lpstr>
      <vt:lpstr>Российская Государственная Библиотека</vt:lpstr>
      <vt:lpstr>Российская национальная библиотека</vt:lpstr>
      <vt:lpstr>Залы РНБ</vt:lpstr>
      <vt:lpstr>State library Victoria ,  библиотека в Сиднее</vt:lpstr>
      <vt:lpstr>Библиотека - медиа-центр Бранденбургского технического университета. Германия</vt:lpstr>
      <vt:lpstr>Читальный зал библиотеки - медиа-центра Бранденбургского технического университета. Германия</vt:lpstr>
      <vt:lpstr>Библиотека им. Гейзела Калифорнийского университета. Cан Диего</vt:lpstr>
      <vt:lpstr>Читальный зал.  Библиотека им. Гейзела Калифорнийского университета.  Cан Диего</vt:lpstr>
      <vt:lpstr>Бодлианская библиотека в Оксфорде. Великобритания</vt:lpstr>
      <vt:lpstr>Библиотека в Выборге.</vt:lpstr>
      <vt:lpstr>Филологическая библиотека в Свободном университете Берлина.</vt:lpstr>
      <vt:lpstr>Ратникова Е.И.  Понятие «библиотечное пространство»</vt:lpstr>
      <vt:lpstr>В. В. Зверевич  Британская высшая Школа дизайна</vt:lpstr>
      <vt:lpstr>Зонирование в РГБ. Читальный зал № 2</vt:lpstr>
      <vt:lpstr>Зонирование в РГБ. Читальный зал №2</vt:lpstr>
      <vt:lpstr>Зонирование в РГБ. Центральный подсобный фонд</vt:lpstr>
      <vt:lpstr>Зонирование в РГБ</vt:lpstr>
      <vt:lpstr>В Новосибирске построят библиотеку в виде стопки книг</vt:lpstr>
      <vt:lpstr>Майкл Кросби   Architecture for the Books</vt:lpstr>
      <vt:lpstr>Слайд 21</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Современное пространство библиотек.</dc:title>
  <dc:creator>Екатерина</dc:creator>
  <cp:lastModifiedBy>Player-1</cp:lastModifiedBy>
  <cp:revision>12</cp:revision>
  <dcterms:created xsi:type="dcterms:W3CDTF">2011-10-11T17:05:18Z</dcterms:created>
  <dcterms:modified xsi:type="dcterms:W3CDTF">2011-10-11T18:56:35Z</dcterms:modified>
</cp:coreProperties>
</file>